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5"/>
  </p:sldMasterIdLst>
  <p:notesMasterIdLst>
    <p:notesMasterId r:id="rId27"/>
  </p:notesMasterIdLst>
  <p:handoutMasterIdLst>
    <p:handoutMasterId r:id="rId28"/>
  </p:handoutMasterIdLst>
  <p:sldIdLst>
    <p:sldId id="258" r:id="rId6"/>
    <p:sldId id="314" r:id="rId7"/>
    <p:sldId id="315" r:id="rId8"/>
    <p:sldId id="316" r:id="rId9"/>
    <p:sldId id="334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ne Collins" initials="JC" lastIdx="1" clrIdx="0"/>
  <p:cmAuthor id="1" name="Mark Forster" initials="MF" lastIdx="0" clrIdx="1"/>
  <p:cmAuthor id="2" name="Elizabeth Ziebron" initials="EZ" lastIdx="16" clrIdx="2"/>
  <p:cmAuthor id="3" name="Shawn Shamlou" initials="SS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CCCCFF"/>
    <a:srgbClr val="FF0000"/>
    <a:srgbClr val="007BB5"/>
    <a:srgbClr val="E87F1A"/>
    <a:srgbClr val="2E9620"/>
    <a:srgbClr val="FFFF99"/>
    <a:srgbClr val="FFFF66"/>
    <a:srgbClr val="FFCC66"/>
    <a:srgbClr val="008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4" autoAdjust="0"/>
    <p:restoredTop sz="96209" autoAdjust="0"/>
  </p:normalViewPr>
  <p:slideViewPr>
    <p:cSldViewPr>
      <p:cViewPr>
        <p:scale>
          <a:sx n="120" d="100"/>
          <a:sy n="120" d="100"/>
        </p:scale>
        <p:origin x="-1626" y="-282"/>
      </p:cViewPr>
      <p:guideLst>
        <p:guide orient="horz" pos="1296"/>
        <p:guide pos="561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778" y="-90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3170583" cy="480226"/>
          </a:xfrm>
          <a:prstGeom prst="rect">
            <a:avLst/>
          </a:prstGeom>
        </p:spPr>
        <p:txBody>
          <a:bodyPr vert="horz" lIns="95196" tIns="47599" rIns="95196" bIns="47599" rtlCol="0"/>
          <a:lstStyle>
            <a:lvl1pPr algn="l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5" y="3"/>
            <a:ext cx="3170583" cy="480226"/>
          </a:xfrm>
          <a:prstGeom prst="rect">
            <a:avLst/>
          </a:prstGeom>
        </p:spPr>
        <p:txBody>
          <a:bodyPr vert="horz" wrap="square" lIns="95196" tIns="47599" rIns="95196" bIns="47599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7ADDCE19-E432-41F2-936A-091EB0BB8F8B}" type="datetime1">
              <a:rPr lang="en-US"/>
              <a:pPr>
                <a:defRPr/>
              </a:pPr>
              <a:t>9/23/2013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119327"/>
            <a:ext cx="3170583" cy="480226"/>
          </a:xfrm>
          <a:prstGeom prst="rect">
            <a:avLst/>
          </a:prstGeom>
        </p:spPr>
        <p:txBody>
          <a:bodyPr vert="horz" lIns="95196" tIns="47599" rIns="95196" bIns="47599" rtlCol="0" anchor="b"/>
          <a:lstStyle>
            <a:lvl1pPr algn="l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5" y="9119327"/>
            <a:ext cx="3170583" cy="480226"/>
          </a:xfrm>
          <a:prstGeom prst="rect">
            <a:avLst/>
          </a:prstGeom>
        </p:spPr>
        <p:txBody>
          <a:bodyPr vert="horz" wrap="square" lIns="95196" tIns="47599" rIns="95196" bIns="47599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B8B53B05-7EE7-493A-8FD1-47579C836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84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3"/>
            <a:ext cx="3170583" cy="4802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196" tIns="47599" rIns="95196" bIns="47599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620" y="3"/>
            <a:ext cx="3170583" cy="4802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196" tIns="47599" rIns="95196" bIns="47599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8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696" y="4561317"/>
            <a:ext cx="5363817" cy="4318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196" tIns="47599" rIns="95196" bIns="475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8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120979"/>
            <a:ext cx="3170583" cy="480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196" tIns="47599" rIns="95196" bIns="47599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8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620" y="9120979"/>
            <a:ext cx="3170583" cy="480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196" tIns="47599" rIns="95196" bIns="47599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533B130-C34B-49DF-A2BB-472AAA30F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295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3919A-BC61-4450-89ED-F641B4C3E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6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D54B1F-D58B-4E9C-8FEC-400436B4FEF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76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3919A-BC61-4450-89ED-F641B4C3E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6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3919A-BC61-4450-89ED-F641B4C3E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6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3919A-BC61-4450-89ED-F641B4C3E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6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DUDEK_final-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6464300"/>
            <a:ext cx="11969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 descr="dudek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6248400"/>
            <a:ext cx="12795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7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55613" y="2741613"/>
            <a:ext cx="8226425" cy="4572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5056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352800"/>
            <a:ext cx="8226425" cy="6096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 b="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43132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10575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8410575" cy="4845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95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6875" y="457200"/>
            <a:ext cx="2120900" cy="56070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213475" cy="5607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18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10575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129088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8688" y="1219200"/>
            <a:ext cx="4129087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42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10575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10575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6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61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10575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129088" cy="48450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8688" y="1219200"/>
            <a:ext cx="4129087" cy="48450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6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7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10575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894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455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3798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Footer-Graphic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38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  <p:sldLayoutId id="214748413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+mj-lt"/>
          <a:ea typeface="ＭＳ Ｐゴシック" pitchFamily="1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SzPct val="115000"/>
        <a:buFont typeface="Wingdings" pitchFamily="1" charset="2"/>
        <a:buChar char="§"/>
        <a:defRPr sz="2400" b="1">
          <a:solidFill>
            <a:srgbClr val="5F5F5F"/>
          </a:solidFill>
          <a:latin typeface="+mn-lt"/>
          <a:ea typeface="ＭＳ Ｐゴシック" pitchFamily="1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Char char="•"/>
        <a:defRPr sz="2000" b="1">
          <a:solidFill>
            <a:srgbClr val="5F5F5F"/>
          </a:solidFill>
          <a:latin typeface="+mn-lt"/>
          <a:ea typeface="ＭＳ Ｐゴシック" pitchFamily="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Arial" charset="0"/>
        <a:buChar char="–"/>
        <a:defRPr b="1">
          <a:solidFill>
            <a:srgbClr val="5F5F5F"/>
          </a:solidFill>
          <a:latin typeface="+mn-lt"/>
          <a:ea typeface="ＭＳ Ｐゴシック" pitchFamily="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BB5"/>
        </a:buClr>
        <a:buFont typeface="Wingdings" pitchFamily="1" charset="2"/>
        <a:buChar char="§"/>
        <a:defRPr>
          <a:solidFill>
            <a:srgbClr val="007BB5"/>
          </a:solidFill>
          <a:latin typeface="+mn-lt"/>
          <a:ea typeface="ＭＳ Ｐゴシック" pitchFamily="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CA"/>
        </a:buClr>
        <a:buFont typeface="Wingdings" pitchFamily="1" charset="2"/>
        <a:buChar char="§"/>
        <a:defRPr>
          <a:solidFill>
            <a:srgbClr val="007BB5"/>
          </a:solidFill>
          <a:latin typeface="+mn-lt"/>
          <a:ea typeface="ＭＳ Ｐゴシック" pitchFamily="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6CA"/>
        </a:buClr>
        <a:buFont typeface="Wingdings" pitchFamily="2" charset="2"/>
        <a:buChar char="§"/>
        <a:defRPr>
          <a:solidFill>
            <a:srgbClr val="007BB5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6CA"/>
        </a:buClr>
        <a:buFont typeface="Wingdings" pitchFamily="2" charset="2"/>
        <a:buChar char="§"/>
        <a:defRPr>
          <a:solidFill>
            <a:srgbClr val="007BB5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6CA"/>
        </a:buClr>
        <a:buFont typeface="Wingdings" pitchFamily="2" charset="2"/>
        <a:buChar char="§"/>
        <a:defRPr>
          <a:solidFill>
            <a:srgbClr val="007BB5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6CA"/>
        </a:buClr>
        <a:buFont typeface="Wingdings" pitchFamily="2" charset="2"/>
        <a:buChar char="§"/>
        <a:defRPr>
          <a:solidFill>
            <a:srgbClr val="007BB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docid=plGVvn4wA_NPLM&amp;tbnid=GILar-5a3vfzgM:&amp;ved=0CAUQjRw&amp;url=http://ttfwatershed.org/2010/11/30/california-storm-drains/&amp;ei=MK9AUt7aA-boiALIqIHwAQ&amp;bvm=bv.52434380,d.cGE&amp;psig=AFQjCNFGHZJbSkP1BVPoVCsZUj1xWmwuMA&amp;ust=1380057206781596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farm5.static.flickr.com/4147/5221122944_cd728b8963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457200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smtClean="0">
                <a:solidFill>
                  <a:srgbClr val="E87F1A"/>
                </a:solidFill>
                <a:effectLst>
                  <a:outerShdw blurRad="50800" dist="50800" dir="3000000" algn="tl" rotWithShape="0">
                    <a:prstClr val="black">
                      <a:alpha val="52000"/>
                    </a:prstClr>
                  </a:outerShdw>
                </a:effectLst>
                <a:latin typeface="Gill Sans MT" pitchFamily="34" charset="0"/>
              </a:rPr>
              <a:t>What Does MS4 Mean to You?</a:t>
            </a:r>
          </a:p>
          <a:p>
            <a:pPr algn="l"/>
            <a:r>
              <a:rPr lang="en-US" sz="2400" b="1" dirty="0" smtClean="0">
                <a:solidFill>
                  <a:srgbClr val="E87F1A"/>
                </a:solidFill>
                <a:effectLst>
                  <a:outerShdw blurRad="50800" dist="50800" dir="3000000" algn="tl" rotWithShape="0">
                    <a:prstClr val="black">
                      <a:alpha val="52000"/>
                    </a:prstClr>
                  </a:outerShdw>
                </a:effectLst>
                <a:latin typeface="Gill Sans MT" pitchFamily="34" charset="0"/>
              </a:rPr>
              <a:t>A study of sewer and storm drain cross contamination</a:t>
            </a:r>
            <a:endParaRPr lang="en-US" sz="2400" b="1" dirty="0">
              <a:solidFill>
                <a:srgbClr val="E87F1A"/>
              </a:solidFill>
              <a:effectLst>
                <a:outerShdw blurRad="50800" dist="50800" dir="3000000" algn="tl" rotWithShape="0">
                  <a:prstClr val="black">
                    <a:alpha val="52000"/>
                  </a:prstClr>
                </a:outerShdw>
              </a:effectLst>
              <a:latin typeface="Gill Sans M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1400" y="1501478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effectLst>
                  <a:outerShdw blurRad="50800" dist="50800" dir="3000000" algn="tl" rotWithShape="0">
                    <a:prstClr val="black">
                      <a:alpha val="52000"/>
                    </a:prstClr>
                  </a:outerShdw>
                </a:effectLst>
                <a:latin typeface="Gill Sans MT" pitchFamily="34" charset="0"/>
              </a:rPr>
              <a:t>Presented </a:t>
            </a:r>
            <a:r>
              <a:rPr lang="en-US" sz="1600" b="1" dirty="0" smtClean="0">
                <a:effectLst>
                  <a:outerShdw blurRad="50800" dist="50800" dir="3000000" algn="tl" rotWithShape="0">
                    <a:prstClr val="black">
                      <a:alpha val="52000"/>
                    </a:prstClr>
                  </a:outerShdw>
                </a:effectLst>
                <a:latin typeface="Gill Sans MT" pitchFamily="34" charset="0"/>
              </a:rPr>
              <a:t>by Michael Hill, PE and Steve Jepsen</a:t>
            </a:r>
            <a:endParaRPr lang="en-US" sz="1600" b="1" dirty="0">
              <a:effectLst>
                <a:outerShdw blurRad="50800" dist="50800" dir="3000000" algn="tl" rotWithShape="0">
                  <a:prstClr val="black">
                    <a:alpha val="52000"/>
                  </a:prstClr>
                </a:outerShdw>
              </a:effectLst>
              <a:latin typeface="Gill Sans M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840032"/>
            <a:ext cx="1600199" cy="2713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43600"/>
            <a:ext cx="2080441" cy="7506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5574797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effectLst>
                  <a:outerShdw blurRad="50800" dist="50800" dir="3000000" algn="tl" rotWithShape="0">
                    <a:prstClr val="black">
                      <a:alpha val="52000"/>
                    </a:prstClr>
                  </a:outerShdw>
                </a:effectLst>
                <a:latin typeface="Gill Sans MT" pitchFamily="34" charset="0"/>
              </a:rPr>
              <a:t>Presented  </a:t>
            </a:r>
            <a:r>
              <a:rPr lang="en-US" sz="1600" b="1" dirty="0" smtClean="0">
                <a:effectLst>
                  <a:outerShdw blurRad="50800" dist="50800" dir="3000000" algn="tl" rotWithShape="0">
                    <a:prstClr val="black">
                      <a:alpha val="52000"/>
                    </a:prstClr>
                  </a:outerShdw>
                </a:effectLst>
                <a:latin typeface="Gill Sans MT" pitchFamily="34" charset="0"/>
              </a:rPr>
              <a:t>to:</a:t>
            </a:r>
            <a:endParaRPr lang="en-US" sz="1600" b="1" dirty="0">
              <a:effectLst>
                <a:outerShdw blurRad="50800" dist="50800" dir="3000000" algn="tl" rotWithShape="0">
                  <a:prstClr val="black">
                    <a:alpha val="52000"/>
                  </a:prstClr>
                </a:outerShdw>
              </a:effectLst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703" y="1219200"/>
            <a:ext cx="6273569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457201" y="1219200"/>
            <a:ext cx="2590799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115000"/>
              <a:buFont typeface="Wingdings" pitchFamily="2" charset="2"/>
              <a:buChar char="§"/>
              <a:defRPr sz="2400" b="1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Char char="•"/>
              <a:defRPr sz="2000" b="1">
                <a:solidFill>
                  <a:srgbClr val="5F5F5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Arial" charset="0"/>
              <a:buChar char="–"/>
              <a:defRPr b="1">
                <a:solidFill>
                  <a:srgbClr val="5F5F5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BB5"/>
              </a:buClr>
              <a:buFont typeface="Wingdings" pitchFamily="2" charset="2"/>
              <a:buChar char="§"/>
              <a:defRPr>
                <a:solidFill>
                  <a:srgbClr val="007BB5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A"/>
              </a:buClr>
              <a:buFont typeface="Wingdings" pitchFamily="2" charset="2"/>
              <a:buChar char="§"/>
              <a:defRPr>
                <a:solidFill>
                  <a:srgbClr val="007BB5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CA"/>
              </a:buClr>
              <a:buFont typeface="Wingdings" pitchFamily="2" charset="2"/>
              <a:buChar char="§"/>
              <a:defRPr>
                <a:solidFill>
                  <a:srgbClr val="007BB5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CA"/>
              </a:buClr>
              <a:buFont typeface="Wingdings" pitchFamily="2" charset="2"/>
              <a:buChar char="§"/>
              <a:defRPr>
                <a:solidFill>
                  <a:srgbClr val="007BB5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CA"/>
              </a:buClr>
              <a:buFont typeface="Wingdings" pitchFamily="2" charset="2"/>
              <a:buChar char="§"/>
              <a:defRPr>
                <a:solidFill>
                  <a:srgbClr val="007BB5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CA"/>
              </a:buClr>
              <a:buFont typeface="Wingdings" pitchFamily="2" charset="2"/>
              <a:buChar char="§"/>
              <a:defRPr>
                <a:solidFill>
                  <a:srgbClr val="007BB5"/>
                </a:solidFill>
                <a:latin typeface="+mn-lt"/>
              </a:defRPr>
            </a:lvl9pPr>
          </a:lstStyle>
          <a:p>
            <a:r>
              <a:rPr lang="en-US" kern="0" dirty="0" smtClean="0"/>
              <a:t>Watershed study area:</a:t>
            </a:r>
          </a:p>
          <a:p>
            <a:pPr lvl="1"/>
            <a:r>
              <a:rPr lang="en-US" kern="0" dirty="0" smtClean="0"/>
              <a:t>507 </a:t>
            </a:r>
            <a:r>
              <a:rPr lang="en-US" kern="0" dirty="0"/>
              <a:t>sewer pipes</a:t>
            </a:r>
          </a:p>
          <a:p>
            <a:pPr lvl="1"/>
            <a:r>
              <a:rPr lang="en-US" kern="0" dirty="0" smtClean="0"/>
              <a:t>93,000 ft     (18 miles)</a:t>
            </a:r>
          </a:p>
        </p:txBody>
      </p:sp>
      <p:sp>
        <p:nvSpPr>
          <p:cNvPr id="8" name="Line Callout 2 (No Border) 7"/>
          <p:cNvSpPr/>
          <p:nvPr/>
        </p:nvSpPr>
        <p:spPr>
          <a:xfrm>
            <a:off x="4038600" y="3457696"/>
            <a:ext cx="550925" cy="263404"/>
          </a:xfrm>
          <a:prstGeom prst="callout2">
            <a:avLst>
              <a:gd name="adj1" fmla="val 55470"/>
              <a:gd name="adj2" fmla="val -2586"/>
              <a:gd name="adj3" fmla="val 55469"/>
              <a:gd name="adj4" fmla="val -13793"/>
              <a:gd name="adj5" fmla="val -36070"/>
              <a:gd name="adj6" fmla="val -42334"/>
            </a:avLst>
          </a:prstGeom>
          <a:solidFill>
            <a:schemeClr val="bg1">
              <a:alpha val="50000"/>
            </a:schemeClr>
          </a:solidFill>
          <a:ln w="6350">
            <a:solidFill>
              <a:sysClr val="windowText" lastClr="0000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ysClr val="windowText" lastClr="000000"/>
                </a:solidFill>
              </a:rPr>
              <a:t>Watershed Study Area</a:t>
            </a:r>
            <a:endParaRPr lang="en-US" sz="800" dirty="0">
              <a:solidFill>
                <a:sysClr val="windowText" lastClr="000000"/>
              </a:solidFill>
            </a:endParaRPr>
          </a:p>
        </p:txBody>
      </p:sp>
      <p:sp>
        <p:nvSpPr>
          <p:cNvPr id="9" name="Line Callout 2 (No Border) 8"/>
          <p:cNvSpPr/>
          <p:nvPr/>
        </p:nvSpPr>
        <p:spPr>
          <a:xfrm>
            <a:off x="4038600" y="3451346"/>
            <a:ext cx="550925" cy="263404"/>
          </a:xfrm>
          <a:prstGeom prst="callout2">
            <a:avLst>
              <a:gd name="adj1" fmla="val 55470"/>
              <a:gd name="adj2" fmla="val -2586"/>
              <a:gd name="adj3" fmla="val 55469"/>
              <a:gd name="adj4" fmla="val -13793"/>
              <a:gd name="adj5" fmla="val 53128"/>
              <a:gd name="adj6" fmla="val -76912"/>
            </a:avLst>
          </a:prstGeom>
          <a:noFill/>
          <a:ln w="6350">
            <a:solidFill>
              <a:sysClr val="windowText" lastClr="0000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-32313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075F91"/>
              </a:gs>
              <a:gs pos="100000">
                <a:srgbClr val="0093D0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0500"/>
            <a:ext cx="8410575" cy="419100"/>
          </a:xfrm>
        </p:spPr>
        <p:txBody>
          <a:bodyPr/>
          <a:lstStyle/>
          <a:p>
            <a:r>
              <a:rPr lang="en-US" kern="1200" dirty="0">
                <a:solidFill>
                  <a:schemeClr val="bg1"/>
                </a:soli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latin typeface="Gill Sans Std"/>
                <a:cs typeface="Gill Sans Std"/>
              </a:rPr>
              <a:t>Sewer Collection System</a:t>
            </a:r>
          </a:p>
        </p:txBody>
      </p:sp>
    </p:spTree>
    <p:extLst>
      <p:ext uri="{BB962C8B-B14F-4D97-AF65-F5344CB8AC3E}">
        <p14:creationId xmlns:p14="http://schemas.microsoft.com/office/powerpoint/2010/main" val="184298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703" y="1219200"/>
            <a:ext cx="6273569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57201" y="1219200"/>
            <a:ext cx="2590799" cy="236549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115000"/>
              <a:buFont typeface="Wingdings" pitchFamily="2" charset="2"/>
              <a:buChar char="§"/>
              <a:defRPr sz="2400" b="1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Char char="•"/>
              <a:defRPr sz="2000" b="1">
                <a:solidFill>
                  <a:srgbClr val="5F5F5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Arial" charset="0"/>
              <a:buChar char="–"/>
              <a:defRPr b="1">
                <a:solidFill>
                  <a:srgbClr val="5F5F5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BB5"/>
              </a:buClr>
              <a:buFont typeface="Wingdings" pitchFamily="2" charset="2"/>
              <a:buChar char="§"/>
              <a:defRPr>
                <a:solidFill>
                  <a:srgbClr val="007BB5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A"/>
              </a:buClr>
              <a:buFont typeface="Wingdings" pitchFamily="2" charset="2"/>
              <a:buChar char="§"/>
              <a:defRPr>
                <a:solidFill>
                  <a:srgbClr val="007BB5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CA"/>
              </a:buClr>
              <a:buFont typeface="Wingdings" pitchFamily="2" charset="2"/>
              <a:buChar char="§"/>
              <a:defRPr>
                <a:solidFill>
                  <a:srgbClr val="007BB5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CA"/>
              </a:buClr>
              <a:buFont typeface="Wingdings" pitchFamily="2" charset="2"/>
              <a:buChar char="§"/>
              <a:defRPr>
                <a:solidFill>
                  <a:srgbClr val="007BB5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CA"/>
              </a:buClr>
              <a:buFont typeface="Wingdings" pitchFamily="2" charset="2"/>
              <a:buChar char="§"/>
              <a:defRPr>
                <a:solidFill>
                  <a:srgbClr val="007BB5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CA"/>
              </a:buClr>
              <a:buFont typeface="Wingdings" pitchFamily="2" charset="2"/>
              <a:buChar char="§"/>
              <a:defRPr>
                <a:solidFill>
                  <a:srgbClr val="007BB5"/>
                </a:solidFill>
                <a:latin typeface="+mn-lt"/>
              </a:defRPr>
            </a:lvl9pPr>
          </a:lstStyle>
          <a:p>
            <a:r>
              <a:rPr lang="en-US" sz="2000" kern="0" dirty="0" smtClean="0"/>
              <a:t>Watershed Area: 3,200 </a:t>
            </a:r>
            <a:r>
              <a:rPr lang="en-US" sz="2000" kern="0" dirty="0"/>
              <a:t>acres </a:t>
            </a:r>
            <a:r>
              <a:rPr lang="en-US" sz="2000" kern="0" dirty="0" smtClean="0"/>
              <a:t>          (</a:t>
            </a:r>
            <a:r>
              <a:rPr lang="en-US" sz="2000" kern="0" dirty="0"/>
              <a:t>5 </a:t>
            </a:r>
            <a:r>
              <a:rPr lang="en-US" sz="2000" kern="0" dirty="0" err="1"/>
              <a:t>sq.mi</a:t>
            </a:r>
            <a:r>
              <a:rPr lang="en-US" sz="2000" kern="0" dirty="0"/>
              <a:t> </a:t>
            </a:r>
            <a:r>
              <a:rPr lang="en-US" sz="2000" kern="0" dirty="0" smtClean="0"/>
              <a:t>)</a:t>
            </a:r>
          </a:p>
          <a:p>
            <a:r>
              <a:rPr lang="en-US" kern="0" dirty="0" smtClean="0"/>
              <a:t>Investigate:</a:t>
            </a:r>
          </a:p>
          <a:p>
            <a:pPr lvl="1"/>
            <a:r>
              <a:rPr lang="en-US" sz="1600" kern="0" dirty="0" smtClean="0"/>
              <a:t>Closed Pipe</a:t>
            </a:r>
          </a:p>
          <a:p>
            <a:pPr lvl="2"/>
            <a:r>
              <a:rPr lang="en-US" sz="1400" kern="0" dirty="0" smtClean="0"/>
              <a:t>And – </a:t>
            </a:r>
          </a:p>
          <a:p>
            <a:pPr lvl="1"/>
            <a:r>
              <a:rPr lang="en-US" sz="1600" kern="0" dirty="0" smtClean="0"/>
              <a:t>Open Channels</a:t>
            </a:r>
            <a:endParaRPr lang="en-US" sz="1600" kern="0" dirty="0"/>
          </a:p>
          <a:p>
            <a:endParaRPr lang="en-US" sz="2000" kern="0" dirty="0" smtClean="0"/>
          </a:p>
          <a:p>
            <a:endParaRPr lang="en-US" kern="0" dirty="0" smtClean="0"/>
          </a:p>
          <a:p>
            <a:endParaRPr lang="en-US" sz="2000" kern="0" dirty="0" smtClean="0"/>
          </a:p>
        </p:txBody>
      </p:sp>
      <p:sp>
        <p:nvSpPr>
          <p:cNvPr id="6" name="Line Callout 2 (No Border) 5"/>
          <p:cNvSpPr/>
          <p:nvPr/>
        </p:nvSpPr>
        <p:spPr>
          <a:xfrm>
            <a:off x="4191000" y="3346314"/>
            <a:ext cx="1295400" cy="131702"/>
          </a:xfrm>
          <a:prstGeom prst="callout2">
            <a:avLst>
              <a:gd name="adj1" fmla="val 55470"/>
              <a:gd name="adj2" fmla="val -2586"/>
              <a:gd name="adj3" fmla="val 55469"/>
              <a:gd name="adj4" fmla="val -13793"/>
              <a:gd name="adj5" fmla="val 52525"/>
              <a:gd name="adj6" fmla="val -13783"/>
            </a:avLst>
          </a:prstGeom>
          <a:solidFill>
            <a:schemeClr val="bg1">
              <a:alpha val="50000"/>
            </a:schemeClr>
          </a:solidFill>
          <a:ln w="15875">
            <a:solidFill>
              <a:srgbClr val="007BB5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>
                <a:solidFill>
                  <a:sysClr val="windowText" lastClr="000000"/>
                </a:solidFill>
              </a:rPr>
              <a:t>Open Channel Storm Drain</a:t>
            </a:r>
            <a:endParaRPr lang="en-US" sz="800" dirty="0">
              <a:solidFill>
                <a:sysClr val="windowText" lastClr="000000"/>
              </a:solidFill>
            </a:endParaRPr>
          </a:p>
        </p:txBody>
      </p:sp>
      <p:sp>
        <p:nvSpPr>
          <p:cNvPr id="7" name="Line Callout 2 (No Border) 6"/>
          <p:cNvSpPr/>
          <p:nvPr/>
        </p:nvSpPr>
        <p:spPr>
          <a:xfrm>
            <a:off x="4191000" y="3518845"/>
            <a:ext cx="1371600" cy="131702"/>
          </a:xfrm>
          <a:prstGeom prst="callout2">
            <a:avLst>
              <a:gd name="adj1" fmla="val 55470"/>
              <a:gd name="adj2" fmla="val -2586"/>
              <a:gd name="adj3" fmla="val 55469"/>
              <a:gd name="adj4" fmla="val -13793"/>
              <a:gd name="adj5" fmla="val 52525"/>
              <a:gd name="adj6" fmla="val -13783"/>
            </a:avLst>
          </a:prstGeom>
          <a:solidFill>
            <a:schemeClr val="bg1">
              <a:alpha val="50000"/>
            </a:schemeClr>
          </a:solidFill>
          <a:ln w="15875">
            <a:solidFill>
              <a:srgbClr val="663300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>
                <a:solidFill>
                  <a:sysClr val="windowText" lastClr="000000"/>
                </a:solidFill>
              </a:rPr>
              <a:t>Closed Channel Storm Drain</a:t>
            </a:r>
            <a:endParaRPr lang="en-US" sz="800" dirty="0">
              <a:solidFill>
                <a:sysClr val="windowText" lastClr="000000"/>
              </a:solidFill>
            </a:endParaRPr>
          </a:p>
        </p:txBody>
      </p:sp>
      <p:sp>
        <p:nvSpPr>
          <p:cNvPr id="8" name="Line Callout 2 (No Border) 7"/>
          <p:cNvSpPr/>
          <p:nvPr/>
        </p:nvSpPr>
        <p:spPr>
          <a:xfrm>
            <a:off x="4191000" y="3678298"/>
            <a:ext cx="1295400" cy="131702"/>
          </a:xfrm>
          <a:prstGeom prst="callout2">
            <a:avLst>
              <a:gd name="adj1" fmla="val 55470"/>
              <a:gd name="adj2" fmla="val -2586"/>
              <a:gd name="adj3" fmla="val 55469"/>
              <a:gd name="adj4" fmla="val -13793"/>
              <a:gd name="adj5" fmla="val 52525"/>
              <a:gd name="adj6" fmla="val -13783"/>
            </a:avLst>
          </a:prstGeom>
          <a:solidFill>
            <a:schemeClr val="bg1">
              <a:alpha val="50000"/>
            </a:schemeClr>
          </a:solidFill>
          <a:ln w="15875">
            <a:solidFill>
              <a:srgbClr val="00B050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>
                <a:solidFill>
                  <a:sysClr val="windowText" lastClr="000000"/>
                </a:solidFill>
              </a:rPr>
              <a:t>Sewer Pipe</a:t>
            </a:r>
            <a:endParaRPr lang="en-US" sz="800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075F91"/>
              </a:gs>
              <a:gs pos="100000">
                <a:srgbClr val="0093D0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500"/>
            <a:ext cx="8410575" cy="457200"/>
          </a:xfrm>
        </p:spPr>
        <p:txBody>
          <a:bodyPr/>
          <a:lstStyle/>
          <a:p>
            <a:r>
              <a:rPr lang="en-US" kern="1200" dirty="0">
                <a:solidFill>
                  <a:schemeClr val="bg1"/>
                </a:soli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latin typeface="Gill Sans Std"/>
                <a:cs typeface="Gill Sans Std"/>
              </a:rPr>
              <a:t>Sewer and Storm Drain System</a:t>
            </a:r>
          </a:p>
        </p:txBody>
      </p:sp>
    </p:spTree>
    <p:extLst>
      <p:ext uri="{BB962C8B-B14F-4D97-AF65-F5344CB8AC3E}">
        <p14:creationId xmlns:p14="http://schemas.microsoft.com/office/powerpoint/2010/main" val="242022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703" y="1219200"/>
            <a:ext cx="6273569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Callout 2 (No Border) 4"/>
          <p:cNvSpPr/>
          <p:nvPr/>
        </p:nvSpPr>
        <p:spPr>
          <a:xfrm>
            <a:off x="4191000" y="3342451"/>
            <a:ext cx="1295400" cy="131702"/>
          </a:xfrm>
          <a:prstGeom prst="callout2">
            <a:avLst>
              <a:gd name="adj1" fmla="val 55470"/>
              <a:gd name="adj2" fmla="val -2586"/>
              <a:gd name="adj3" fmla="val 55469"/>
              <a:gd name="adj4" fmla="val -13793"/>
              <a:gd name="adj5" fmla="val 52525"/>
              <a:gd name="adj6" fmla="val -13783"/>
            </a:avLst>
          </a:prstGeom>
          <a:solidFill>
            <a:schemeClr val="bg1">
              <a:alpha val="50000"/>
            </a:schemeClr>
          </a:solidFill>
          <a:ln w="25400">
            <a:solidFill>
              <a:srgbClr val="FF3300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>
                <a:solidFill>
                  <a:sysClr val="windowText" lastClr="000000"/>
                </a:solidFill>
              </a:rPr>
              <a:t>Sewer Crossing Storm Drain</a:t>
            </a:r>
            <a:endParaRPr lang="en-US" sz="800" dirty="0">
              <a:solidFill>
                <a:sysClr val="windowText" lastClr="000000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457201" y="1219200"/>
            <a:ext cx="2743199" cy="25146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SzPct val="115000"/>
              <a:buFont typeface="Wingdings" pitchFamily="2" charset="2"/>
              <a:buChar char="§"/>
              <a:defRPr sz="2400" b="1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Char char="•"/>
              <a:defRPr sz="2000" b="1">
                <a:solidFill>
                  <a:srgbClr val="5F5F5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8080"/>
              </a:buClr>
              <a:buFont typeface="Arial" charset="0"/>
              <a:buChar char="–"/>
              <a:defRPr b="1">
                <a:solidFill>
                  <a:srgbClr val="5F5F5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BB5"/>
              </a:buClr>
              <a:buFont typeface="Wingdings" pitchFamily="2" charset="2"/>
              <a:buChar char="§"/>
              <a:defRPr>
                <a:solidFill>
                  <a:srgbClr val="007BB5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A"/>
              </a:buClr>
              <a:buFont typeface="Wingdings" pitchFamily="2" charset="2"/>
              <a:buChar char="§"/>
              <a:defRPr>
                <a:solidFill>
                  <a:srgbClr val="007BB5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CA"/>
              </a:buClr>
              <a:buFont typeface="Wingdings" pitchFamily="2" charset="2"/>
              <a:buChar char="§"/>
              <a:defRPr>
                <a:solidFill>
                  <a:srgbClr val="007BB5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CA"/>
              </a:buClr>
              <a:buFont typeface="Wingdings" pitchFamily="2" charset="2"/>
              <a:buChar char="§"/>
              <a:defRPr>
                <a:solidFill>
                  <a:srgbClr val="007BB5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CA"/>
              </a:buClr>
              <a:buFont typeface="Wingdings" pitchFamily="2" charset="2"/>
              <a:buChar char="§"/>
              <a:defRPr>
                <a:solidFill>
                  <a:srgbClr val="007BB5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CA"/>
              </a:buClr>
              <a:buFont typeface="Wingdings" pitchFamily="2" charset="2"/>
              <a:buChar char="§"/>
              <a:defRPr>
                <a:solidFill>
                  <a:srgbClr val="007BB5"/>
                </a:solidFill>
                <a:latin typeface="+mn-lt"/>
              </a:defRPr>
            </a:lvl9pPr>
          </a:lstStyle>
          <a:p>
            <a:r>
              <a:rPr lang="en-US" sz="2000" dirty="0"/>
              <a:t>GIS Spatial </a:t>
            </a:r>
            <a:r>
              <a:rPr lang="en-US" sz="2000" dirty="0" smtClean="0"/>
              <a:t>Queries</a:t>
            </a:r>
          </a:p>
          <a:p>
            <a:r>
              <a:rPr lang="en-US" sz="2000" kern="0" dirty="0" smtClean="0"/>
              <a:t>Worked w/ City GIS staff</a:t>
            </a:r>
          </a:p>
          <a:p>
            <a:r>
              <a:rPr lang="en-US" sz="2000" kern="0" dirty="0" smtClean="0"/>
              <a:t>Join storm drain data to sewer data</a:t>
            </a:r>
          </a:p>
          <a:p>
            <a:r>
              <a:rPr lang="en-US" sz="2000" kern="0" dirty="0" smtClean="0"/>
              <a:t>Join soil data</a:t>
            </a:r>
          </a:p>
          <a:p>
            <a:endParaRPr lang="en-US" kern="0" dirty="0" smtClean="0"/>
          </a:p>
          <a:p>
            <a:endParaRPr lang="en-US" sz="2000" kern="0" dirty="0" smtClean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48"/>
          <a:stretch/>
        </p:blipFill>
        <p:spPr bwMode="auto">
          <a:xfrm>
            <a:off x="6866034" y="3053604"/>
            <a:ext cx="1812669" cy="259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90428"/>
            <a:ext cx="3611403" cy="246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075F91"/>
              </a:gs>
              <a:gs pos="100000">
                <a:srgbClr val="0093D0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82" y="190500"/>
            <a:ext cx="8410575" cy="457200"/>
          </a:xfrm>
        </p:spPr>
        <p:txBody>
          <a:bodyPr/>
          <a:lstStyle/>
          <a:p>
            <a:r>
              <a:rPr lang="en-US" kern="1200" dirty="0">
                <a:solidFill>
                  <a:schemeClr val="bg1"/>
                </a:soli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latin typeface="Gill Sans Std"/>
                <a:cs typeface="Gill Sans Std"/>
              </a:rPr>
              <a:t>Sewer/Storm Drain Crossings</a:t>
            </a:r>
          </a:p>
        </p:txBody>
      </p:sp>
    </p:spTree>
    <p:extLst>
      <p:ext uri="{BB962C8B-B14F-4D97-AF65-F5344CB8AC3E}">
        <p14:creationId xmlns:p14="http://schemas.microsoft.com/office/powerpoint/2010/main" val="126142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19200"/>
            <a:ext cx="3581399" cy="4845050"/>
          </a:xfrm>
        </p:spPr>
        <p:txBody>
          <a:bodyPr/>
          <a:lstStyle/>
          <a:p>
            <a:r>
              <a:rPr lang="en-US" dirty="0" smtClean="0"/>
              <a:t>107 (21%) sewer pipes selected for further study</a:t>
            </a:r>
          </a:p>
          <a:p>
            <a:r>
              <a:rPr lang="en-US" dirty="0" smtClean="0"/>
              <a:t>Depends on </a:t>
            </a:r>
            <a:r>
              <a:rPr lang="en-US" dirty="0"/>
              <a:t>GIS </a:t>
            </a:r>
            <a:r>
              <a:rPr lang="en-US" dirty="0" smtClean="0"/>
              <a:t>accuracy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2" t="6607" r="24495" b="7832"/>
          <a:stretch/>
        </p:blipFill>
        <p:spPr bwMode="auto">
          <a:xfrm>
            <a:off x="4591050" y="1447800"/>
            <a:ext cx="4210050" cy="454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075F91"/>
              </a:gs>
              <a:gs pos="100000">
                <a:srgbClr val="0093D0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0500"/>
            <a:ext cx="8410575" cy="457200"/>
          </a:xfrm>
        </p:spPr>
        <p:txBody>
          <a:bodyPr/>
          <a:lstStyle/>
          <a:p>
            <a:r>
              <a:rPr lang="en-US" kern="1200" dirty="0">
                <a:solidFill>
                  <a:schemeClr val="bg1"/>
                </a:soli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latin typeface="Gill Sans Std"/>
                <a:cs typeface="Gill Sans Std"/>
              </a:rPr>
              <a:t>GIS </a:t>
            </a:r>
            <a:r>
              <a:rPr lang="en-US" kern="1200" dirty="0" smtClean="0">
                <a:solidFill>
                  <a:schemeClr val="bg1"/>
                </a:soli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latin typeface="Gill Sans Std"/>
                <a:cs typeface="Gill Sans Std"/>
              </a:rPr>
              <a:t>Selection Results</a:t>
            </a:r>
            <a:endParaRPr lang="en-US" kern="1200" dirty="0">
              <a:solidFill>
                <a:schemeClr val="bg1"/>
              </a:solidFill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  <a:latin typeface="Gill Sans Std"/>
              <a:cs typeface="Gill Sans Std"/>
            </a:endParaRPr>
          </a:p>
        </p:txBody>
      </p:sp>
    </p:spTree>
    <p:extLst>
      <p:ext uri="{BB962C8B-B14F-4D97-AF65-F5344CB8AC3E}">
        <p14:creationId xmlns:p14="http://schemas.microsoft.com/office/powerpoint/2010/main" val="85628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219200"/>
            <a:ext cx="8229600" cy="1219200"/>
          </a:xfrm>
        </p:spPr>
        <p:txBody>
          <a:bodyPr/>
          <a:lstStyle/>
          <a:p>
            <a:r>
              <a:rPr lang="en-US" sz="2000" dirty="0" smtClean="0"/>
              <a:t>Exported GIS Data to Excel</a:t>
            </a:r>
          </a:p>
          <a:p>
            <a:r>
              <a:rPr lang="en-US" sz="2000" dirty="0" smtClean="0"/>
              <a:t>Compiled data into categories</a:t>
            </a:r>
          </a:p>
          <a:p>
            <a:r>
              <a:rPr lang="en-US" sz="2000" dirty="0" smtClean="0"/>
              <a:t>Missing Data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Use record drawings</a:t>
            </a:r>
          </a:p>
          <a:p>
            <a:endParaRPr lang="en-US" sz="2600" dirty="0" smtClean="0"/>
          </a:p>
          <a:p>
            <a:endParaRPr lang="en-US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2392769"/>
            <a:ext cx="8103203" cy="377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0" y="0"/>
            <a:ext cx="9157002" cy="838200"/>
          </a:xfrm>
          <a:prstGeom prst="rect">
            <a:avLst/>
          </a:prstGeom>
          <a:gradFill flip="none" rotWithShape="1">
            <a:gsLst>
              <a:gs pos="0">
                <a:srgbClr val="075F91"/>
              </a:gs>
              <a:gs pos="100000">
                <a:srgbClr val="0093D0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072" y="190500"/>
            <a:ext cx="8410575" cy="457200"/>
          </a:xfrm>
        </p:spPr>
        <p:txBody>
          <a:bodyPr/>
          <a:lstStyle/>
          <a:p>
            <a:r>
              <a:rPr lang="en-US" kern="1200" dirty="0">
                <a:solidFill>
                  <a:schemeClr val="bg1"/>
                </a:soli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latin typeface="Gill Sans Std"/>
                <a:cs typeface="Gill Sans Std"/>
              </a:rPr>
              <a:t>Data Analysis</a:t>
            </a:r>
          </a:p>
        </p:txBody>
      </p:sp>
    </p:spTree>
    <p:extLst>
      <p:ext uri="{BB962C8B-B14F-4D97-AF65-F5344CB8AC3E}">
        <p14:creationId xmlns:p14="http://schemas.microsoft.com/office/powerpoint/2010/main" val="154602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19200"/>
            <a:ext cx="8077199" cy="990600"/>
          </a:xfrm>
        </p:spPr>
        <p:txBody>
          <a:bodyPr/>
          <a:lstStyle/>
          <a:p>
            <a:r>
              <a:rPr lang="en-US" dirty="0" smtClean="0"/>
              <a:t>5 Categories, 12 sub categories</a:t>
            </a:r>
          </a:p>
          <a:p>
            <a:r>
              <a:rPr lang="en-US" dirty="0" smtClean="0"/>
              <a:t>Weighted scoring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06" y="2362200"/>
            <a:ext cx="3902694" cy="3729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62200"/>
            <a:ext cx="3902694" cy="259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0" y="0"/>
            <a:ext cx="9157002" cy="838200"/>
          </a:xfrm>
          <a:prstGeom prst="rect">
            <a:avLst/>
          </a:prstGeom>
          <a:gradFill flip="none" rotWithShape="1">
            <a:gsLst>
              <a:gs pos="0">
                <a:srgbClr val="075F91"/>
              </a:gs>
              <a:gs pos="100000">
                <a:srgbClr val="0093D0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512" y="190500"/>
            <a:ext cx="8410575" cy="457200"/>
          </a:xfrm>
        </p:spPr>
        <p:txBody>
          <a:bodyPr/>
          <a:lstStyle/>
          <a:p>
            <a:r>
              <a:rPr lang="en-US" kern="1200" dirty="0">
                <a:solidFill>
                  <a:schemeClr val="bg1"/>
                </a:soli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latin typeface="Gill Sans Std"/>
                <a:cs typeface="Gill Sans Std"/>
              </a:rPr>
              <a:t>Scoring Matrix</a:t>
            </a:r>
          </a:p>
        </p:txBody>
      </p:sp>
    </p:spTree>
    <p:extLst>
      <p:ext uri="{BB962C8B-B14F-4D97-AF65-F5344CB8AC3E}">
        <p14:creationId xmlns:p14="http://schemas.microsoft.com/office/powerpoint/2010/main" val="289131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Sewer-Storm Drain Crossing</a:t>
            </a:r>
          </a:p>
          <a:p>
            <a:r>
              <a:rPr lang="en-US" dirty="0" smtClean="0"/>
              <a:t>No storm drain invert elevation in GIS</a:t>
            </a:r>
          </a:p>
          <a:p>
            <a:r>
              <a:rPr lang="en-US" dirty="0" smtClean="0"/>
              <a:t>Need IE for scoring</a:t>
            </a:r>
          </a:p>
          <a:p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08742"/>
            <a:ext cx="5029200" cy="34168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0" y="0"/>
            <a:ext cx="9157002" cy="838200"/>
          </a:xfrm>
          <a:prstGeom prst="rect">
            <a:avLst/>
          </a:prstGeom>
          <a:gradFill flip="none" rotWithShape="1">
            <a:gsLst>
              <a:gs pos="0">
                <a:srgbClr val="075F91"/>
              </a:gs>
              <a:gs pos="100000">
                <a:srgbClr val="0093D0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0500"/>
            <a:ext cx="8410575" cy="457200"/>
          </a:xfrm>
        </p:spPr>
        <p:txBody>
          <a:bodyPr/>
          <a:lstStyle/>
          <a:p>
            <a:r>
              <a:rPr lang="en-US" kern="1200" dirty="0">
                <a:solidFill>
                  <a:schemeClr val="bg1"/>
                </a:soli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latin typeface="Gill Sans Std"/>
                <a:cs typeface="Gill Sans Std"/>
              </a:rPr>
              <a:t>Example Site</a:t>
            </a:r>
          </a:p>
        </p:txBody>
      </p:sp>
    </p:spTree>
    <p:extLst>
      <p:ext uri="{BB962C8B-B14F-4D97-AF65-F5344CB8AC3E}">
        <p14:creationId xmlns:p14="http://schemas.microsoft.com/office/powerpoint/2010/main" val="310179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305799" cy="838200"/>
          </a:xfrm>
        </p:spPr>
        <p:txBody>
          <a:bodyPr/>
          <a:lstStyle/>
          <a:p>
            <a:r>
              <a:rPr lang="en-US" sz="2000" dirty="0" smtClean="0"/>
              <a:t>Review record drawings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2" t="15168" r="13109" b="4095"/>
          <a:stretch/>
        </p:blipFill>
        <p:spPr bwMode="auto">
          <a:xfrm>
            <a:off x="1066800" y="1905000"/>
            <a:ext cx="3321175" cy="421121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51291"/>
            <a:ext cx="4268071" cy="39338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10"/>
          <p:cNvSpPr/>
          <p:nvPr/>
        </p:nvSpPr>
        <p:spPr bwMode="auto">
          <a:xfrm>
            <a:off x="1752600" y="2571750"/>
            <a:ext cx="2616200" cy="3378200"/>
          </a:xfrm>
          <a:custGeom>
            <a:avLst/>
            <a:gdLst>
              <a:gd name="connsiteX0" fmla="*/ 1479550 w 2616200"/>
              <a:gd name="connsiteY0" fmla="*/ 0 h 3378200"/>
              <a:gd name="connsiteX1" fmla="*/ 184150 w 2616200"/>
              <a:gd name="connsiteY1" fmla="*/ 1193800 h 3378200"/>
              <a:gd name="connsiteX2" fmla="*/ 0 w 2616200"/>
              <a:gd name="connsiteY2" fmla="*/ 3149600 h 3378200"/>
              <a:gd name="connsiteX3" fmla="*/ 2609850 w 2616200"/>
              <a:gd name="connsiteY3" fmla="*/ 3378200 h 3378200"/>
              <a:gd name="connsiteX4" fmla="*/ 2616200 w 2616200"/>
              <a:gd name="connsiteY4" fmla="*/ 3346450 h 3378200"/>
              <a:gd name="connsiteX5" fmla="*/ 63500 w 2616200"/>
              <a:gd name="connsiteY5" fmla="*/ 3124200 h 3378200"/>
              <a:gd name="connsiteX6" fmla="*/ 209550 w 2616200"/>
              <a:gd name="connsiteY6" fmla="*/ 1231900 h 3378200"/>
              <a:gd name="connsiteX7" fmla="*/ 1543050 w 2616200"/>
              <a:gd name="connsiteY7" fmla="*/ 44450 h 337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6200" h="3378200">
                <a:moveTo>
                  <a:pt x="1479550" y="0"/>
                </a:moveTo>
                <a:lnTo>
                  <a:pt x="184150" y="1193800"/>
                </a:lnTo>
                <a:lnTo>
                  <a:pt x="0" y="3149600"/>
                </a:lnTo>
                <a:lnTo>
                  <a:pt x="2609850" y="3378200"/>
                </a:lnTo>
                <a:lnTo>
                  <a:pt x="2616200" y="3346450"/>
                </a:lnTo>
                <a:lnTo>
                  <a:pt x="63500" y="3124200"/>
                </a:lnTo>
                <a:lnTo>
                  <a:pt x="209550" y="1231900"/>
                </a:lnTo>
                <a:lnTo>
                  <a:pt x="1543050" y="44450"/>
                </a:lnTo>
              </a:path>
            </a:pathLst>
          </a:custGeom>
          <a:solidFill>
            <a:srgbClr val="0082D1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2374900" y="1905000"/>
            <a:ext cx="2025650" cy="1593850"/>
          </a:xfrm>
          <a:custGeom>
            <a:avLst/>
            <a:gdLst>
              <a:gd name="connsiteX0" fmla="*/ 2025650 w 2025650"/>
              <a:gd name="connsiteY0" fmla="*/ 1593850 h 1593850"/>
              <a:gd name="connsiteX1" fmla="*/ 1524000 w 2025650"/>
              <a:gd name="connsiteY1" fmla="*/ 1377950 h 1593850"/>
              <a:gd name="connsiteX2" fmla="*/ 1136650 w 2025650"/>
              <a:gd name="connsiteY2" fmla="*/ 1092200 h 1593850"/>
              <a:gd name="connsiteX3" fmla="*/ 850900 w 2025650"/>
              <a:gd name="connsiteY3" fmla="*/ 806450 h 1593850"/>
              <a:gd name="connsiteX4" fmla="*/ 787400 w 2025650"/>
              <a:gd name="connsiteY4" fmla="*/ 863600 h 1593850"/>
              <a:gd name="connsiteX5" fmla="*/ 0 w 2025650"/>
              <a:gd name="connsiteY5" fmla="*/ 0 h 1593850"/>
              <a:gd name="connsiteX6" fmla="*/ 381000 w 2025650"/>
              <a:gd name="connsiteY6" fmla="*/ 6350 h 1593850"/>
              <a:gd name="connsiteX7" fmla="*/ 1003300 w 2025650"/>
              <a:gd name="connsiteY7" fmla="*/ 654050 h 1593850"/>
              <a:gd name="connsiteX8" fmla="*/ 958850 w 2025650"/>
              <a:gd name="connsiteY8" fmla="*/ 717550 h 1593850"/>
              <a:gd name="connsiteX9" fmla="*/ 1244600 w 2025650"/>
              <a:gd name="connsiteY9" fmla="*/ 984250 h 1593850"/>
              <a:gd name="connsiteX10" fmla="*/ 1517650 w 2025650"/>
              <a:gd name="connsiteY10" fmla="*/ 1162050 h 1593850"/>
              <a:gd name="connsiteX11" fmla="*/ 1943100 w 2025650"/>
              <a:gd name="connsiteY11" fmla="*/ 1403350 h 1593850"/>
              <a:gd name="connsiteX12" fmla="*/ 2019300 w 2025650"/>
              <a:gd name="connsiteY12" fmla="*/ 1447800 h 159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25650" h="1593850">
                <a:moveTo>
                  <a:pt x="2025650" y="1593850"/>
                </a:moveTo>
                <a:lnTo>
                  <a:pt x="1524000" y="1377950"/>
                </a:lnTo>
                <a:lnTo>
                  <a:pt x="1136650" y="1092200"/>
                </a:lnTo>
                <a:lnTo>
                  <a:pt x="850900" y="806450"/>
                </a:lnTo>
                <a:lnTo>
                  <a:pt x="787400" y="863600"/>
                </a:lnTo>
                <a:lnTo>
                  <a:pt x="0" y="0"/>
                </a:lnTo>
                <a:lnTo>
                  <a:pt x="381000" y="6350"/>
                </a:lnTo>
                <a:lnTo>
                  <a:pt x="1003300" y="654050"/>
                </a:lnTo>
                <a:lnTo>
                  <a:pt x="958850" y="717550"/>
                </a:lnTo>
                <a:lnTo>
                  <a:pt x="1244600" y="984250"/>
                </a:lnTo>
                <a:lnTo>
                  <a:pt x="1517650" y="1162050"/>
                </a:lnTo>
                <a:lnTo>
                  <a:pt x="1943100" y="1403350"/>
                </a:lnTo>
                <a:lnTo>
                  <a:pt x="2019300" y="1447800"/>
                </a:lnTo>
              </a:path>
            </a:pathLst>
          </a:custGeom>
          <a:solidFill>
            <a:srgbClr val="0082D1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1809750" y="1892300"/>
            <a:ext cx="2578100" cy="4210050"/>
          </a:xfrm>
          <a:custGeom>
            <a:avLst/>
            <a:gdLst>
              <a:gd name="connsiteX0" fmla="*/ 0 w 2578100"/>
              <a:gd name="connsiteY0" fmla="*/ 0 h 4210050"/>
              <a:gd name="connsiteX1" fmla="*/ 349250 w 2578100"/>
              <a:gd name="connsiteY1" fmla="*/ 311150 h 4210050"/>
              <a:gd name="connsiteX2" fmla="*/ 361950 w 2578100"/>
              <a:gd name="connsiteY2" fmla="*/ 374650 h 4210050"/>
              <a:gd name="connsiteX3" fmla="*/ 38100 w 2578100"/>
              <a:gd name="connsiteY3" fmla="*/ 4210050 h 4210050"/>
              <a:gd name="connsiteX4" fmla="*/ 38100 w 2578100"/>
              <a:gd name="connsiteY4" fmla="*/ 4210050 h 4210050"/>
              <a:gd name="connsiteX5" fmla="*/ 107950 w 2578100"/>
              <a:gd name="connsiteY5" fmla="*/ 3759200 h 4210050"/>
              <a:gd name="connsiteX6" fmla="*/ 2578100 w 2578100"/>
              <a:gd name="connsiteY6" fmla="*/ 3949700 h 4210050"/>
              <a:gd name="connsiteX7" fmla="*/ 2565400 w 2578100"/>
              <a:gd name="connsiteY7" fmla="*/ 3892550 h 4210050"/>
              <a:gd name="connsiteX8" fmla="*/ 114300 w 2578100"/>
              <a:gd name="connsiteY8" fmla="*/ 3708400 h 4210050"/>
              <a:gd name="connsiteX9" fmla="*/ 406400 w 2578100"/>
              <a:gd name="connsiteY9" fmla="*/ 298450 h 4210050"/>
              <a:gd name="connsiteX10" fmla="*/ 63500 w 2578100"/>
              <a:gd name="connsiteY10" fmla="*/ 19050 h 421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78100" h="4210050">
                <a:moveTo>
                  <a:pt x="0" y="0"/>
                </a:moveTo>
                <a:lnTo>
                  <a:pt x="349250" y="311150"/>
                </a:lnTo>
                <a:lnTo>
                  <a:pt x="361950" y="374650"/>
                </a:lnTo>
                <a:lnTo>
                  <a:pt x="38100" y="4210050"/>
                </a:lnTo>
                <a:lnTo>
                  <a:pt x="38100" y="4210050"/>
                </a:lnTo>
                <a:lnTo>
                  <a:pt x="107950" y="3759200"/>
                </a:lnTo>
                <a:lnTo>
                  <a:pt x="2578100" y="3949700"/>
                </a:lnTo>
                <a:lnTo>
                  <a:pt x="2565400" y="3892550"/>
                </a:lnTo>
                <a:lnTo>
                  <a:pt x="114300" y="3708400"/>
                </a:lnTo>
                <a:lnTo>
                  <a:pt x="406400" y="298450"/>
                </a:lnTo>
                <a:lnTo>
                  <a:pt x="63500" y="19050"/>
                </a:lnTo>
              </a:path>
            </a:pathLst>
          </a:custGeom>
          <a:solidFill>
            <a:srgbClr val="00FF00">
              <a:alpha val="4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6661150" y="4679950"/>
            <a:ext cx="127000" cy="552450"/>
          </a:xfrm>
          <a:custGeom>
            <a:avLst/>
            <a:gdLst>
              <a:gd name="connsiteX0" fmla="*/ 57150 w 127000"/>
              <a:gd name="connsiteY0" fmla="*/ 0 h 552450"/>
              <a:gd name="connsiteX1" fmla="*/ 12700 w 127000"/>
              <a:gd name="connsiteY1" fmla="*/ 196850 h 552450"/>
              <a:gd name="connsiteX2" fmla="*/ 0 w 127000"/>
              <a:gd name="connsiteY2" fmla="*/ 393700 h 552450"/>
              <a:gd name="connsiteX3" fmla="*/ 38100 w 127000"/>
              <a:gd name="connsiteY3" fmla="*/ 552450 h 552450"/>
              <a:gd name="connsiteX4" fmla="*/ 107950 w 127000"/>
              <a:gd name="connsiteY4" fmla="*/ 349250 h 552450"/>
              <a:gd name="connsiteX5" fmla="*/ 127000 w 127000"/>
              <a:gd name="connsiteY5" fmla="*/ 203200 h 552450"/>
              <a:gd name="connsiteX6" fmla="*/ 57150 w 127000"/>
              <a:gd name="connsiteY6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000" h="552450">
                <a:moveTo>
                  <a:pt x="57150" y="0"/>
                </a:moveTo>
                <a:lnTo>
                  <a:pt x="12700" y="196850"/>
                </a:lnTo>
                <a:lnTo>
                  <a:pt x="0" y="393700"/>
                </a:lnTo>
                <a:lnTo>
                  <a:pt x="38100" y="552450"/>
                </a:lnTo>
                <a:lnTo>
                  <a:pt x="107950" y="349250"/>
                </a:lnTo>
                <a:lnTo>
                  <a:pt x="127000" y="203200"/>
                </a:lnTo>
                <a:lnTo>
                  <a:pt x="57150" y="0"/>
                </a:lnTo>
                <a:close/>
              </a:path>
            </a:pathLst>
          </a:custGeom>
          <a:solidFill>
            <a:srgbClr val="0082D1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4565650" y="3867150"/>
            <a:ext cx="3962400" cy="1009650"/>
          </a:xfrm>
          <a:custGeom>
            <a:avLst/>
            <a:gdLst>
              <a:gd name="connsiteX0" fmla="*/ 3886200 w 3962400"/>
              <a:gd name="connsiteY0" fmla="*/ 0 h 1009650"/>
              <a:gd name="connsiteX1" fmla="*/ 755650 w 3962400"/>
              <a:gd name="connsiteY1" fmla="*/ 831850 h 1009650"/>
              <a:gd name="connsiteX2" fmla="*/ 38100 w 3962400"/>
              <a:gd name="connsiteY2" fmla="*/ 850900 h 1009650"/>
              <a:gd name="connsiteX3" fmla="*/ 0 w 3962400"/>
              <a:gd name="connsiteY3" fmla="*/ 1009650 h 1009650"/>
              <a:gd name="connsiteX4" fmla="*/ 831850 w 3962400"/>
              <a:gd name="connsiteY4" fmla="*/ 984250 h 1009650"/>
              <a:gd name="connsiteX5" fmla="*/ 3962400 w 3962400"/>
              <a:gd name="connsiteY5" fmla="*/ 139700 h 1009650"/>
              <a:gd name="connsiteX6" fmla="*/ 3962400 w 3962400"/>
              <a:gd name="connsiteY6" fmla="*/ 3810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2400" h="1009650">
                <a:moveTo>
                  <a:pt x="3886200" y="0"/>
                </a:moveTo>
                <a:lnTo>
                  <a:pt x="755650" y="831850"/>
                </a:lnTo>
                <a:lnTo>
                  <a:pt x="38100" y="850900"/>
                </a:lnTo>
                <a:lnTo>
                  <a:pt x="0" y="1009650"/>
                </a:lnTo>
                <a:lnTo>
                  <a:pt x="831850" y="984250"/>
                </a:lnTo>
                <a:lnTo>
                  <a:pt x="3962400" y="139700"/>
                </a:lnTo>
                <a:lnTo>
                  <a:pt x="3962400" y="38100"/>
                </a:lnTo>
              </a:path>
            </a:pathLst>
          </a:custGeom>
          <a:solidFill>
            <a:srgbClr val="00FF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447800" y="3429000"/>
            <a:ext cx="1143000" cy="56832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7391400" y="4260850"/>
            <a:ext cx="4665" cy="2349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7396065" y="4648200"/>
            <a:ext cx="0" cy="228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6706036" y="4495800"/>
            <a:ext cx="68536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6705600" y="4648200"/>
            <a:ext cx="68536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7451799" y="4495800"/>
            <a:ext cx="230832" cy="18466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200" b="1" dirty="0" smtClean="0">
                <a:solidFill>
                  <a:srgbClr val="FF0000"/>
                </a:solidFill>
              </a:rPr>
              <a:t>1 ft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0" y="0"/>
            <a:ext cx="9157002" cy="838200"/>
          </a:xfrm>
          <a:prstGeom prst="rect">
            <a:avLst/>
          </a:prstGeom>
          <a:gradFill flip="none" rotWithShape="1">
            <a:gsLst>
              <a:gs pos="0">
                <a:srgbClr val="075F91"/>
              </a:gs>
              <a:gs pos="100000">
                <a:srgbClr val="0093D0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5262" y="190500"/>
            <a:ext cx="8410575" cy="457200"/>
          </a:xfrm>
        </p:spPr>
        <p:txBody>
          <a:bodyPr/>
          <a:lstStyle/>
          <a:p>
            <a:r>
              <a:rPr lang="en-US" kern="1200" dirty="0">
                <a:solidFill>
                  <a:schemeClr val="bg1"/>
                </a:soli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latin typeface="Gill Sans Std"/>
                <a:cs typeface="Gill Sans Std"/>
              </a:rPr>
              <a:t>Example Site (Cont’d)</a:t>
            </a:r>
          </a:p>
        </p:txBody>
      </p:sp>
    </p:spTree>
    <p:extLst>
      <p:ext uri="{BB962C8B-B14F-4D97-AF65-F5344CB8AC3E}">
        <p14:creationId xmlns:p14="http://schemas.microsoft.com/office/powerpoint/2010/main" val="54959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219200"/>
            <a:ext cx="8305799" cy="1828800"/>
          </a:xfrm>
        </p:spPr>
        <p:txBody>
          <a:bodyPr/>
          <a:lstStyle/>
          <a:p>
            <a:r>
              <a:rPr lang="en-US" dirty="0" smtClean="0"/>
              <a:t>Recent CCTV available for all mains</a:t>
            </a:r>
          </a:p>
          <a:p>
            <a:r>
              <a:rPr lang="en-US" dirty="0" smtClean="0"/>
              <a:t>Defects relative to exfiltration</a:t>
            </a:r>
          </a:p>
        </p:txBody>
      </p:sp>
      <p:sp>
        <p:nvSpPr>
          <p:cNvPr id="4" name="AutoShape 2" descr="data:image/jpeg;base64,/9j/4AAQSkZJRgABAQAAAQABAAD/2wCEAAkGBhMSERUTExQUFRUVGBQXFRUYFRQYFBYUFhcVFRcUFxUXHCYeFxkkGRcUHy8gIycpLCwsFR4xNTAqNSYsLCkBCQoKDgwOGg8PGCkcHBwpKSkpKSkpKSkpKSkpLCwpKSkpKSkpLCkpKSkpKSkpKSkpLCwsLCwpLCkpLCkpKSwpKf/AABEIAKwBJQMBIgACEQEDEQH/xAAbAAACAgMBAAAAAAAAAAAAAAADBAIFAQYHAP/EAEEQAAEDAgQDBQUGBQMCBwAAAAEAAhEDIQQSMUEFUWEGEyJxgTKRobHwBxRCUsHRI2Jy4fEzgpKishUWJDRDU9L/xAAaAQADAQEBAQAAAAAAAAAAAAABAgMABAUG/8QAJREAAgICAgEEAwEBAAAAAAAAAAECERIhAzFBBBMyUSJhgZEU/9oADAMBAAIRAxEAPwDUmYcLNZkDzTDqWiFjW89AvLyPpXGkBFMmBM2U6dHxfVkRrSBPNSw9OdEbFxNz4ThwzBMDGy92ao5w1t7I632Wp8ZxZzhuhAGYRHjPMLodKrTp4R18vdti0CTl/dcozakmSTfz/dVfRyvToYp0WmPX38/rki4UQAAZjogOqWjQ/vqmKNgpsK7HWu5o2b/CA5/s/FefUNlMqTe7cG5sJUKlAkTMHcndRpNOmomSU254NhpyRuugVYhSpubA+KhiHgugTc2iTJRcXVc45W6DkL+STAcHAMvUi/Jg5uI0VIr7Jy1pAcRTLYzG5u0AyfKE1guCF4z1PZEeHY+Z/EmqbcsuMvqmJeYJjkBo0dFNuLcD4mggRDc0N9YuUzk60IoK9lrSoAiwsP5h/gJFr8lSfaYQTG4I/SFE4pziYb/+R/ZI1mPqkMcQAyc0S3Xb3QfVRS+y0pdUN4nHE1W5WyYda0AmPE47LGFwzm1i9zmiRGUSIjzEuUaOVgLSSSXE+EOI2gXv8UfvgKg8ETPiMkzyCD+kZPyzzapLiQ3NT6QDI3g6pPEYSDNImmD7QETb8o2J5JypjAXRqLBwGg6kqQ4lT9DvDvLkhtdBdS7YszAgAXeHfmL/ABX+CM5zmubUYfGyNYh7d2nY6e9SY2k4eEEDmJ1XhhgBY+83Wt3ZsVQLj1Nry2s2AKjc3hZlaHfiZY2gqrwdTITA93LyVxQqMZTqsqBzw8hzcs52O0MEbEKnawmp4S9oAmHEOPqSFerVkU6deS0ohr5Ig2AmIf5SiU2nf4JGhTe3Rw/4/sVN2Mqf/WD1Dv7Lna+i6l9jjxNkhiCKb8zrB0CdIeNJ6EfJFGOvlcx4M2MSPeFMgO9qCOoBvzWSrszaktCbqnJeLPRHdSt0QaiaxKFnDkgjr+yYqDzjz+t1A1G5NDmnWbR1HNOibAgyhKRF+SiG+pVEIDIK8jd2N15GxaLR8iChvE7IpbEqF481zI9dka+ixgxLmtOhcNOUrB0VZj+JPpBrmHxTvp5KkI26ObkngrZvvGw52Cq5JOXKTfS+nVaJTcdvNRZ2zxDmGiKbCHkTDXEnpY3TmC7N1iM1RjqTN/E0mRtHtN9V04OtnA+VSdoBTF59/wDZWDE/i+ydSlh/vBMUtpJk3gR5pADdRkWgMF9/r1U2vk6XKWFUgRzRqR/uptFEMtMNHmT5xsp0W2cTYbRrJQGyTz2U62L7oS6+zQNCdmoUNdbF8ViyyGsgPd+LYNFi49ZmPJZwtENbab3cd3HmlqNE3LpcTEnadgOgCsKTCY2APvjbonEX7BGX22+rFNUsJAt7z+gWGttYQOevqjPqEEBsEfiJNp5Sht6QbS7MZXWiwHTX6uq+nSDfEcxzEnLeROl/RXDeEVK5ytLyTfKA4CBzgb/qr/hP2aPN6jxSBuWj2o8pPxTR45MSfJFdmil12i5IvHMfzRr/AGRsXig4EZjAIgt8P6H5rZu0WA4azwg1e8/M2NBaCdrjRVg4fw6AC7FlzrmRDcuxDoHzVfaJe4a3SruaQ1rs4JJkOFueaRqrAY5zBc5hu0xI9RHyV7g+E8P8RPfmJ8Ic6TtLjewQndkcMZyYl1NpB9p9GsAdgcpDhr5rS4rMuSiqmm48jvz6aKcjSZ5JVvZzFS4U3Ua2W2Vrgx5G0B2vvSLqzqdQNqMfTfpDg4Exymx9JUXxMquVeUWeNxJY0u0I0PJVvDcQS503Ebmd1YNxJqNyxmcRYc41t0j4JLh0DwuGpMFFag0CW56HyRtcKRPuPy/RBcMvULIPVQLhwV7uo8vrbdCouE30PwPVGaUvQy2Dc/5fUoNSCLH059B1RHOvsl6w/RNEWQOowxoR6JV7dfrZMue4EXMDkUENBJvrpJEC/QTGtlZHOxd5WJPO3JFq0Mv77e9QDefqmEMQvLFQLKAaLeo6UIAoxCGVBHqtAi6yquLYFzwxrQC4u0JjVW58lhlX+LTsCZsIk69VbjdM4/UK4uyHCeyNTD1GPqls6mm2SWgkRcazK6XVoUz3bYs+IhsRMevvVbQw4cKl5qQS6IltjlaAdpPwW68IqNLGAgQGxMQc2hExK6ou2cLjhHRqfbuG4enTBPdPe0i5sGTOvvhaBxerTw9TK4uaCMzCQYIPJwtK6T9rTx3dEaS59t7tH1dcvrgVQG1CXNAIy9EkqctjQk8dAP8AxWmPxNJjZycwWLD9DIg2BBNr6KoodlqTntBr920kAucwuDed27RGy6nwb7DcG1ne1MRWqWzB1NzabMusyASfej7cWtMT3ZxezTvvrabcxO3xg+EfmKV76rULXuGVrbMbuTu53MpR1FveEtLoBOXM4uIbNrnpunm1jaNlKsei6k5dh6DRPl9QmaDJJPolAN5VvgsEXCb5RfS5PIDc9N0qjbHypAqGEL5/CG6uNhGvotr4D2ZdVDSQ5tIwWuIHenmQDoOpvpZS4N2cdUIdUaWht2CBrOp3c/SNh8VZ8d7ZYXAMh4c6qbilP8Qu1zv1DZ5nbZdcONI5eTk+ixPZzu2l+FqOZUIl5qPL2vjQPJuBrdsR1XOeKdvsWxz25w2ZjK3O/LpAfpEix1uqPjnb3GYsZKlQ06Z/AyxdH5jYuWvNdEgAjpa/WyZtEFfktW8UJJOUAn2i7xSZmIERfmgO4jUiA8AcoH63hK0zHn9eqw6m2bkT+qSyiGKmMqkyXmT+KABA2tEhSdinG78ruXhAgemqBl6zHS69nv8Art8ULYaLrh3GKLIljmOE+Om6TJ08BAOnIq4w/GWYhopVXNqtMiDTbpzg3B5kQtOmOt59eawYDs1j03Pu0QHTo3jB9gnuJqYeqMgLhlJ8bWkGS0uHiETZ3vWsY/hNXDAZhNMk5XiYtz5a6iyWodpMRSlrCWTzMuLdhoCB5c1eUONitTy2nKAWk6mdWWtbZZoKabEcNjARBUnCDbQ7pLGYI0XAj2HQfxQCfPZM0asiCuWcKOiM70woddFD5S77GF4PU2iidDDxaUF11MVLIQOqyQWwL9EF6YeP2Qclk6JMC15E/La2iJRpNebuyG5gjweQOoQ6gQZ5X+tFRE2GxLCx2VwAI56EHQg6ELyYo417WgB0DYQD85heWMOPdyQyEYGBJQHEE9Fzo9WRknRK4o5KrHEafIpxgWavDjUNMggHMBJ0AKrB7OT1EW46N54OxgYMQwEgubTgQDJbFx/Ud+S33DcPdkboCBpsbamFz7s4WAHDFwzd6XZ2AlhLLgX8guh4PiUhul95mY1gbLrgl5PO5G60aB9qdBwqUQbtyvI85E+VlzpzbjyXUftYk9w6LeME+4rm1dgItH7pJdjw+KF6oJEchPnGyv8AsrxqvTpYhjajhSbh6riyARmcAxsTcXcFQFsgnbdX3D6Rp8PxLzE1KlCjG+STUN/9qCDI16Wiw6f3R6WkpJrANCY2R6ZJNr7IMKZbcPpF7wItPu6+S6ZwHgOWKgEwJa2TYG2Yfzm/kI3JVT9n/AczTUe3wiNdzrHyPorvtx2pbgMPnY7+M4ubTpgiC4j23DcNmfOArcccdkuXk8IrO3PbhmEb3NCHYh3MCKI0zOG740BXHcTinPcXvJe5xJc4yS4876lCrYlz3Fzpc5xlzj7TnG5JKyXQP7oydk0qBl5PT4lWdXDBsAWIa0ukbm95vpGiqs5kHlH7zCsuK46KgeaZDKzQ8ZnBx2aSCBpIWo16PfdxrJdobCD8VCW8iCOllJmMJ9kbQp/+F13XFN5/2/ulGFXOGqh3o2180epw2q0+Jjh/tOvJJvpkXKxgveCfr6KPh6bqhygX1JtZo1N0gStg7DYkNxjMwkODmmYAuOtkGZMTx2FbLajajXh2l/G2LeNurT5IbSQQ4WIII8wmePYAUcS+mCC2bEEEXuIIS7CekpG7KJVo2PhPFG1xlqiSCSdgabvaaANJ25FVfEcIKFd1NpJYDLCfaLDcZtpGh8krhMSaVQVBpoRzBsQt94jwKnicK2pR9oUwWGc2ZrR4mTz3jWQs/wAkMjTzdvUIR1ChQqXIOqkRr5rnqmXuxlo0PNQeJXqBWKjUo76IF+oQXOKJUG6G0J0TYJx1KCmXg/WiA7X9E6EZ5pXlgjyXkQF66iUKqwbJ91O0cwlKlO/KFyJnsNEWgRqn8KxpEHQH9VX1DpATeGZMjmD6qiIy2mWvC6mWs5gLQ1sR4pAzGJBGnVdA7NY/vaPi1p1HNdAy2BIFt7Bco7F40/e203klpDqZENsSSfW91vXZ3Ed3iHU6rvBVMg3IbVEyPWCuyJ5UlaH/ALSeHtNCm9ugcQd7EfuuW18OQNF2ntbh2OwrgZiARyEGx6c1yjiLCwxY7+fktPTBxbga+58Ag6yD7lsGOp5eFUZmamIe5xg5QGsLWgnSVRO1JNyt+x9XuuC4WMobVeRVlgeC05ybayIEEXEIJGk6o5pOkXt8U5wukalVjG2zEBK1KQDnAGWgnK7YibOvzW0/ZrhQ/FhxEhg01k+SyVhs6PVxzMAcPSbLzUa+W5uQFx1LjC4z2w4+cVi6j4LWglrGHVrQbzfWZKve3XHS/ilRwMCkW02D+j2v+qVq/HXB1d1QaVPEdoP4vj809+CWOshRrYE89PJYLoh3w/sg1apc6fcPkFijRNWo1gN3GJOnmeiZLQjY7wrhtbFPy07NF3PJhjG/mc7YfNbFXwfDaNI0y12JqEf6pc6mwH+RgOb1cVWV8Z3TO5puloMkx7TvzHn05KtFQEy8w0e07kNYHXolu+h6Uezffs/4PTHeYhzJo0Q52Uk3OgaLX+Ku6/2m1GD+Bw9oAFs7mNP/ABsYXM+Ldp6ldjWd593wtORToMJzuBEEuj2nEaud4b2WsVzTI8LY6kz79p8k6iSlKzsb/tgqN/8Ad4EBhByw2xdtdxghVOI7R8Hxn+rh6mFcbZ6Rlo6lvLyC5pRrNDHCHZjGVwPhjcFsXt1XqDcxgOAJ/NYf8tPemxFyOtV/s6wdTDd/g3HEug5w10wYsW03Q4X6yucEPo1BEhzCCJ1B5W0UuFcaxWAr5mF1J4iRs5p5jR4Pu6rdsb3PF6Tq9Fop42m2alJsZa7Rq5g/OBeErQ6Yj2gxtLGUhXp+F7crajCLudYBzS2QBrruFr9M81HhuLFN5DrMfLX20B38wYPoi1KGQlriJ8Q6y0xBGom0KVFkyTgN1u/2a8cyF2HNwfGydtnjpIWgt1urLs/jjSxNJ9wA9od/QTB+CVaY3ZY9p+Hdzi6oGgfLf6DcHyukntW1/afgw3E03t0qUv8Atdv6Faq8THkpT0y0NolQspPesUws1WqRXwDL+koTXIrTZDj4JkKBqhBTLgggJkIyDllYe88llOKbKw/mQq1EA2Oqm4RdZfpp6rjR7TFR1H7pjDPg38lCpTMKMpyTRV8SxncYplRrYcCHBw89I5rpeOZ46dRhs4MqAi+Z1iHCbTcrmna3DHuW1BYtMEzzst17B8aFfh9IOkvw7ww3vAPgPuMei7IbimeXNY8jj9nUMXQz0rx4mwZ0uN1yDjeCyPyXt4RoTIXZcLXa5om9ok8/ltqtA7a8JyVZA1kg9RG3kmmvJDhltxZoIbJIyjQ3+t1vnHsIDwGjYeA0yfUlp+a1DEUBOYevqukMw/e8DcwXIpOIH8zDnHyQgNy6p/s4m6oA0A6CRpJ15zaPJdO+yDA5KdWqW7tymYFrkrnGMowDA1J9x/yumfZFi3uw+IokzkjJOwc02HK8+9NHsWfRzDH1C+rUc4yXVKh973H11VbjH29Va4unB03v57/GUhiBIJ5EpU9hktFU50T0T/DvC0u30HrqkalONfxGU402+KrLohHszJJtum24dlOkcRUaHNaclKmTepWN7gf/ABtHiPOwSjaLi0uAMCMx2AJ3S3E5zNb+VoMcswn5QtFGkxfI6oXPeTu57o3P7mwAQ31YbIDROhIBd6clb46hAbh9AxvfViDq4tmOsNLQOpKoqhLnaXJgDYcgOioTZgl0wZvcD9VhzjMnX4ouLGU5B+Gzj+YjW+wS6IrL7g3EGVGjDYiMh/06v4qDjuDvTJ1b6hYo1K+BxIIJY+mQQ4aEHRw5tPyKo2lbVxHEur4OlUIl1P8AhOfzAuwH0+SDGix3thTZUNPGUm5aeJu5o0ZXb/qMEaA+0PMqteHvyHK7M5sae0WeEkc7Ae5FwGId91fQzAttXA/K9hLSBylpKWqiGsgmwNp9mXHTopMsYa7c/Xom6VS0aTEJEbqdNxB9PVI0PF0b926xfe0cDU50zJ8soJ991rrtR6K043U/9JgGn2u6e4+ReGj5JB8SOdvgoz7OiHWjLbkkbqVQaKURA5/qsuMKRaxeoEHdMlyAbIoRgKzrwggKVc+JRYqIRkiFhZ1WEAGzEWQSfgmnstIKC8rkPdaJNMiyEGnldEpmCilt0yYjiL1cKKjHMcJDgRCqOwPFDh8WaMeGo5oI6sdItuYkLYabFV8V4KG1aeJbbK5pdEbEXV+KdaZweq4W6kvB27BOy2Ohuw7wTp80p2h4d31F4kZh4mj+YTbncL2Fxeegx03YYd+hg9ITRpyQ4SN7j42XVdo816dnKzhjBPO/6ELo/YWH4R9I3ALhHRw/ytf7W8NyVMzGjIfcHES4W56hOdgMeG1H09j8xp8EkdSoryLLjtHNeN4JzS8FsFjnMiI9kmZHkAtl+yquW1a1IFoL2Ai9jlNxPkUP7S+Gmni3mPDWio0jZwGU/GFSdnMb3GNpONgYEjYOsfUJ1pk27VgOO4Q069Vp0a9w+JOnqFS4gS026LdvtEwjmYlzwIFSHZtiW2Me5ac+vJObXqPjZTaaZTtFY/CgmFltORa8D3AbqxFESCdDr02SmKpgXHXz1KdMhJUec09w483NbE/yuPrcBA43RjFOABiKfuLGf3TuEGalUbEluWoB0bId8HT6JvtFw7PSwuJZpVpd27pWonKQT1aWlPF0LITrNDq2NgXNN+W+gaWTHPwj4LX6NEhzHbBwnpcH5XWwMrmjVbVgF1swOhAEPB82ylOKYVtIlzDmoVLtdF2H8jxs4SR1GiZMWSKLE0yHOB1BM/uhJvEvBjc89nD90rCoSZ5gutt4RB4Zip1bVw8crlwK1Wk1bC6p3eCbT3q1e8P9FMFrZ/3F3uQCiXAaWao8aA06g9MpuhYh8kxpYDyGi2DsM0U2Yiub5KNWJ0kgsHxctZKk+yy6JUwJ+aYZTNzYD6KHSZbTVN4YeJodZsy7+kXMfFKxloteL4jNVp0wZFKjSZ6xnd8XfBLl0EIVF2bNUOpJPvmyC+oZU6yZVyxQxiK97HRTZjrX13SlN9zLcxIga2PO2qOcJYyb7Qi1FdiqUntEn4xp0lSidNEmyiR7Xu/dTr1fCYI5JXFeB1J+SGJqQddl6niGkRoUi8EmOh3UqVTKPPVUwVEs3Y82P8LyVFedF5JiUyRupuJKBkUyBrcqHeiVwdH0PZljIR2lRGikWWncLWaiZCzUpZmlp3+pQ505o9PmmJv6LnsNxo1Hvw1eM7W2I1LQPC73RfmumUAMogg6evmuNUyGVm4hoOdgItqWnURutv7M9opOR5kOJyE6SLkW3XfxTTR4vqeFpl5xXhwrNqMfp+GNQ7aFpPDsQ7CV296IykZpBB/xutmxuPe2XAjWwvIAvK1Pj+IFVrXy41JM21bNvENYui1ewRtKmbN9ofDzXw4q0wCafiG5c3ce6/ouTYp0AOkSdgdOse5b7wrtA/uzTJnKIg8lzfiktqP2h5t6/Ba7ExxVHQHgY/hoc0zVoHxDdwAg/C/oVold7Z0jf13Cc7K8bGGrgvnunkB0HQzIf6fKU9247PdxU76nejUOZrh7IcdvKUzVip0UYAHsmZ16e9L17iOqXBKxUJhBRoVysNw2vlrCRfSNiDYiN5B+K2LgXEcO4VsFXGWnUdZ41p1RZtRvTQHoqDDCiaL3l578FoYyLZTq6earu4JImfTVMkI2WXF+H1MNUfh6zDnbcGZluz2H8TTr69FSu4i4RkO0OBAIPQtMghbBxDi1avRZQrEVGU/YLwHVWjkKmsRtdVf3ZgsGz8AmSQrZUmiTt7hZCfRIVtWqwYAj1KXL+k+iexKG+AcJpVGuqVagYynHhkd48n8gPlqgYzF97VJDcrdGtFw1o0HzPqli0TcJrAvyPDmtBIv4rj1QYyNnxRbhsEKBPjxBa9wkSKTNJ3EuPwVA9s6f4UsYalR5qPdLj7ugHIKFMXuFNj2HosNvqym/Ew9ojWQfUQPmCssqADcnYbHz6J2lgbZj7ROu06++b+iSyiV9AMPig4ARp80VlMGecct0d2Cv1JsfNExdANEN9T9c0E0FxkVjiQBzvoovcSPmf06Ir8M63oEJ9Mgwm0LTQNxNp10QHD66JitPJKvok306JlQjTPBpN0tXJlMPJFkF7DH1dMLTACqRoSvI1Hh5IkryNxDhI6A0yLqDGCVgvvCm45dF459UjwU5QG1NVkPJErUGwkkI7KluqTdV3XmG4TInIbbV+uqPQZ+SxnNM6Hl5eSWquAbmMADUmypeM9qmUWFtMh1QiBFw2dyefRW41K9HJzyhj+T6N4xXEg9gqAzPhcJgh25CqKFPxiJAcAMokzF5H5VrXY7FV6xdMFpEEv0cf5BoHD3Kf/mZtGo7xA5A5vimx00HtkLtj3R5cpqrNrfhwx3eyDl9oHwggayZ2+K0njPFW16hcG5HlxkD2S38JaefNVfFe0NfGEN0ps/C0QI/M7qUGmwmANfimaV2SzbVEw8rduyPaRppnCYoZ6LxlaT+A7SdgtZ4dg21PC92U/hcfZ8nbgdUWrgXUvaFjo7VpHR24SOQVB9ll2k7MOwrpBa+mfZcCDY6Ax81QVsPmvMDkmXYpzoaXEgaAmwHReasmZqxang72n3qww+BO6jTcZTbXHmtYMRihwdpuUDEcFbsY9SmKbHayYUy7qEcg4lQ/g41zA+Ufqkq2EaNir98dPRL1R1QyNgUH3IHYpjD4ODorJpbzCLTDeaGRsBNmHusYnD9E8Qo1whY2JXNamqeIIEcjPqhOHRYAKHZkqGvvV+axVxd5M6abKDaVl57EtDWSpVyYuOq870SxorIJCNGsLAOyi6ioit0RO8mywdAm0AdpnTzTI4X3YDnanQaR5prDti/4tuQ6omJY4iSSTv+ynKdaOji4b/KhR1ILy8QfoLyT+nT/A9PEpinicxVC3Gtn2gDylCxvHckd3BdueSX2m2UfqYRVtm19zf6hRq4inTEue0DzC0Wrja1cgS8+tkWlwFx9p4HQXPxT+wl8mQ/7ZS+ETYsT2rpMENb3h5DT1O6U+/4rEOimwU2Hdwj/qP6KXDsHTp+Jo8XMm6bdj4EDVMsV8UTfuS+cv8ACur8IeTFetm5MZMefJLHhdEGzTb8ziR6iyexeILo25oGJiJmeusqibIyhHwSGIcMoZaBEDRo6BAxHBC92Z9zqYNyE3w+iC0G4+Jjmrg0bc/2SS5XF6LcfpVOOyfCsOKNMCkxjmO3PtTyckuLcFaCX0mkDXJqB1adxqmy3LofL63TnD8G1rg0FwDmnMXHMC+50BFiVRcykiMvTSg9bRqNNxn6uncPxNwaWi7TqNvcrfi/ZQkFzInkDI9fynzVC7BuZYiDulF2jxdJn4IkCFFlJGdTFvJMTaPUpTTWFAZATDKywUhugHC0wExUwbdeaQFcpgVSW9VrGoLTw7dFirg2cggh7pUqjnIWGjH3Jg/CFjuW7Qo927cqbaKAaIFiHVpymO7XixYFFe6go/d0/lUSiChVtCFksRSFElYAu+mhlqO8pWpKKAzFSyBSxHisjZQRdYp07yNlmZdllhtOqZpglL0OabDdguSa2etwu0AeDs6Odl5MigvKdl8TmlOg52nvT2H4cNzdEjZGpr0pSPB4+NeRzD1AGhgaABy1PmiseJ8krSNyjxZQkdkdLQepWjayXNbldQdUPNYov180Eq2GTt0BNUgwQeg2U6TWkZSXAm9jLU1ix/2goHCaYJJN9U2WrJYflT8ljgsKQLOuDedwdla052MhI4W49UfCOOdy5pOz0eOlSQ793U223WJQqjlKzoaSGRxeoBlDulwPnEquqVi43+SiXSVCquuDPM5YqyBp3We4lYCYaqHPQKngkyzChTYiNKxqPMw4RRRCxKkEBqM5F4tWF6UTGMqxCi4oZcsAm5CcVhzyhOcsYkXKBcoEqMrCslKG4rMqBKxjBKXqtKZAXnNRFaEmC8lEPRYrNQc5RYE6GqNcz0VnRrWVFKaw9QqHItHbwT2WwrrySDl5c1HpZ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" r="8361"/>
          <a:stretch/>
        </p:blipFill>
        <p:spPr bwMode="auto">
          <a:xfrm>
            <a:off x="4778828" y="3276600"/>
            <a:ext cx="3984172" cy="27813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http://tunnelvision.com.au/wp-content/uploads/2012/09/drain-cct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4171950" cy="27813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0" y="0"/>
            <a:ext cx="9157002" cy="838200"/>
          </a:xfrm>
          <a:prstGeom prst="rect">
            <a:avLst/>
          </a:prstGeom>
          <a:gradFill flip="none" rotWithShape="1">
            <a:gsLst>
              <a:gs pos="0">
                <a:srgbClr val="075F91"/>
              </a:gs>
              <a:gs pos="100000">
                <a:srgbClr val="0093D0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2699" y="190500"/>
            <a:ext cx="8410575" cy="457200"/>
          </a:xfrm>
        </p:spPr>
        <p:txBody>
          <a:bodyPr/>
          <a:lstStyle/>
          <a:p>
            <a:r>
              <a:rPr lang="en-US" kern="1200" dirty="0">
                <a:solidFill>
                  <a:schemeClr val="bg1"/>
                </a:soli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latin typeface="Gill Sans Std"/>
                <a:cs typeface="Gill Sans Std"/>
              </a:rPr>
              <a:t>Sewer Pipe Deficiency Assessment</a:t>
            </a:r>
          </a:p>
        </p:txBody>
      </p:sp>
    </p:spTree>
    <p:extLst>
      <p:ext uri="{BB962C8B-B14F-4D97-AF65-F5344CB8AC3E}">
        <p14:creationId xmlns:p14="http://schemas.microsoft.com/office/powerpoint/2010/main" val="269571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19200"/>
            <a:ext cx="8153399" cy="2743200"/>
          </a:xfrm>
        </p:spPr>
        <p:txBody>
          <a:bodyPr/>
          <a:lstStyle/>
          <a:p>
            <a:r>
              <a:rPr lang="en-US" dirty="0" smtClean="0"/>
              <a:t>Based on scoring matrix</a:t>
            </a:r>
          </a:p>
          <a:p>
            <a:r>
              <a:rPr lang="en-US" dirty="0" smtClean="0"/>
              <a:t>Narrow search down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7BB5"/>
                </a:solidFill>
              </a:rPr>
              <a:t>19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of 507 (4%) sewer pipes </a:t>
            </a:r>
            <a:r>
              <a:rPr lang="en-US" dirty="0" smtClean="0">
                <a:solidFill>
                  <a:srgbClr val="007BB5"/>
                </a:solidFill>
              </a:rPr>
              <a:t>above storm drain</a:t>
            </a:r>
          </a:p>
          <a:p>
            <a:pPr lvl="1"/>
            <a:r>
              <a:rPr lang="en-US" dirty="0">
                <a:solidFill>
                  <a:srgbClr val="007BB5"/>
                </a:solidFill>
              </a:rPr>
              <a:t>12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of 19 (2%) also </a:t>
            </a:r>
            <a:r>
              <a:rPr lang="en-US" dirty="0" smtClean="0">
                <a:solidFill>
                  <a:srgbClr val="007BB5"/>
                </a:solidFill>
              </a:rPr>
              <a:t>cross storm drain</a:t>
            </a:r>
          </a:p>
          <a:p>
            <a:pPr lvl="1"/>
            <a:r>
              <a:rPr lang="en-US" dirty="0" smtClean="0">
                <a:solidFill>
                  <a:srgbClr val="007BB5"/>
                </a:solidFill>
              </a:rPr>
              <a:t>6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of 12 (1%) also have </a:t>
            </a:r>
            <a:r>
              <a:rPr lang="en-US" dirty="0" smtClean="0">
                <a:solidFill>
                  <a:srgbClr val="007BB5"/>
                </a:solidFill>
              </a:rPr>
              <a:t>defect</a:t>
            </a:r>
          </a:p>
          <a:p>
            <a:pPr lvl="1"/>
            <a:r>
              <a:rPr lang="en-US" dirty="0" smtClean="0">
                <a:solidFill>
                  <a:srgbClr val="007BB5"/>
                </a:solidFill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of 6 (0.3%) also in </a:t>
            </a:r>
            <a:r>
              <a:rPr lang="en-US" dirty="0" smtClean="0">
                <a:solidFill>
                  <a:srgbClr val="007BB5"/>
                </a:solidFill>
              </a:rPr>
              <a:t>sandy soil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u="sng" dirty="0" smtClean="0">
                <a:sym typeface="Wingdings" pitchFamily="2" charset="2"/>
              </a:rPr>
              <a:t>highest </a:t>
            </a:r>
            <a:r>
              <a:rPr lang="en-US" u="sng" dirty="0">
                <a:sym typeface="Wingdings" pitchFamily="2" charset="2"/>
              </a:rPr>
              <a:t>rating</a:t>
            </a:r>
            <a:endParaRPr lang="en-US" u="sng" dirty="0"/>
          </a:p>
          <a:p>
            <a:r>
              <a:rPr lang="en-US" dirty="0" smtClean="0"/>
              <a:t>Unaccounted variables/factors</a:t>
            </a:r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01" y="4055507"/>
            <a:ext cx="8211199" cy="2116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0" y="0"/>
            <a:ext cx="9157002" cy="838200"/>
          </a:xfrm>
          <a:prstGeom prst="rect">
            <a:avLst/>
          </a:prstGeom>
          <a:gradFill flip="none" rotWithShape="1">
            <a:gsLst>
              <a:gs pos="0">
                <a:srgbClr val="075F91"/>
              </a:gs>
              <a:gs pos="100000">
                <a:srgbClr val="0093D0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90500"/>
            <a:ext cx="8410575" cy="457200"/>
          </a:xfrm>
        </p:spPr>
        <p:txBody>
          <a:bodyPr/>
          <a:lstStyle/>
          <a:p>
            <a:r>
              <a:rPr lang="en-US" kern="1200" dirty="0">
                <a:solidFill>
                  <a:schemeClr val="bg1"/>
                </a:soli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latin typeface="Gill Sans Std"/>
                <a:cs typeface="Gill Sans Std"/>
              </a:rPr>
              <a:t>Phase I Priority Ratings</a:t>
            </a:r>
          </a:p>
        </p:txBody>
      </p:sp>
    </p:spTree>
    <p:extLst>
      <p:ext uri="{BB962C8B-B14F-4D97-AF65-F5344CB8AC3E}">
        <p14:creationId xmlns:p14="http://schemas.microsoft.com/office/powerpoint/2010/main" val="355783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219200"/>
            <a:ext cx="7543800" cy="533400"/>
          </a:xfrm>
        </p:spPr>
        <p:txBody>
          <a:bodyPr/>
          <a:lstStyle/>
          <a:p>
            <a:pPr marL="0" indent="0">
              <a:spcAft>
                <a:spcPct val="40000"/>
              </a:spcAft>
              <a:buNone/>
            </a:pPr>
            <a:r>
              <a:rPr lang="en-US" dirty="0" smtClean="0"/>
              <a:t>What will we talk about?</a:t>
            </a:r>
          </a:p>
          <a:p>
            <a:pPr>
              <a:spcAft>
                <a:spcPct val="40000"/>
              </a:spcAft>
            </a:pPr>
            <a:r>
              <a:rPr lang="en-US" dirty="0" smtClean="0"/>
              <a:t>A little about surface water quality regulations</a:t>
            </a:r>
          </a:p>
          <a:p>
            <a:pPr>
              <a:spcAft>
                <a:spcPct val="40000"/>
              </a:spcAft>
            </a:pPr>
            <a:r>
              <a:rPr lang="en-US" dirty="0" smtClean="0"/>
              <a:t>What a sewer agency is doing about them</a:t>
            </a:r>
          </a:p>
          <a:p>
            <a:pPr marL="0" indent="0">
              <a:spcAft>
                <a:spcPct val="40000"/>
              </a:spcAft>
              <a:buNone/>
            </a:pPr>
            <a:endParaRPr lang="en-US" dirty="0" smtClean="0"/>
          </a:p>
          <a:p>
            <a:pPr marL="0" indent="0">
              <a:spcAft>
                <a:spcPct val="40000"/>
              </a:spcAft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075F91"/>
              </a:gs>
              <a:gs pos="100000">
                <a:srgbClr val="0093D0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6712" y="190500"/>
            <a:ext cx="8410575" cy="457200"/>
          </a:xfrm>
        </p:spPr>
        <p:txBody>
          <a:bodyPr/>
          <a:lstStyle/>
          <a:p>
            <a:r>
              <a:rPr lang="en-US" kern="1200" dirty="0">
                <a:solidFill>
                  <a:schemeClr val="bg1"/>
                </a:soli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latin typeface="Gill Sans Std"/>
                <a:cs typeface="Gill Sans Std"/>
              </a:rPr>
              <a:t>MS4 and Sanitary Sewer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3886199"/>
            <a:ext cx="8077200" cy="206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  <a:spcAft>
                <a:spcPct val="40000"/>
              </a:spcAft>
              <a:buClr>
                <a:srgbClr val="808080"/>
              </a:buClr>
              <a:buSzPct val="115000"/>
            </a:pPr>
            <a:r>
              <a:rPr lang="en-US" sz="2400" b="1" kern="0" dirty="0">
                <a:solidFill>
                  <a:srgbClr val="5F5F5F"/>
                </a:solidFill>
                <a:latin typeface="Arial"/>
              </a:rPr>
              <a:t>The goal:</a:t>
            </a:r>
          </a:p>
          <a:p>
            <a:pPr marL="342900" lvl="0" indent="-342900" algn="l">
              <a:spcBef>
                <a:spcPct val="20000"/>
              </a:spcBef>
              <a:spcAft>
                <a:spcPct val="40000"/>
              </a:spcAft>
              <a:buClr>
                <a:srgbClr val="808080"/>
              </a:buClr>
              <a:buSzPct val="115000"/>
              <a:buFont typeface="Wingdings" pitchFamily="1" charset="2"/>
              <a:buChar char="§"/>
            </a:pPr>
            <a:r>
              <a:rPr lang="en-US" sz="2400" b="1" kern="0" dirty="0">
                <a:solidFill>
                  <a:srgbClr val="5F5F5F"/>
                </a:solidFill>
                <a:latin typeface="Arial"/>
              </a:rPr>
              <a:t>A look at future regulations</a:t>
            </a:r>
          </a:p>
          <a:p>
            <a:pPr marL="342900" lvl="0" indent="-342900" algn="l">
              <a:spcBef>
                <a:spcPct val="20000"/>
              </a:spcBef>
              <a:spcAft>
                <a:spcPct val="40000"/>
              </a:spcAft>
              <a:buClr>
                <a:srgbClr val="808080"/>
              </a:buClr>
              <a:buSzPct val="115000"/>
              <a:buFont typeface="Wingdings" pitchFamily="1" charset="2"/>
              <a:buChar char="§"/>
            </a:pPr>
            <a:r>
              <a:rPr lang="en-US" sz="2400" b="1" kern="0" dirty="0">
                <a:solidFill>
                  <a:srgbClr val="5F5F5F"/>
                </a:solidFill>
                <a:latin typeface="Arial"/>
              </a:rPr>
              <a:t>Start thinking of how MS4 might affect us…</a:t>
            </a:r>
          </a:p>
          <a:p>
            <a:endParaRPr lang="en-US" dirty="0"/>
          </a:p>
        </p:txBody>
      </p:sp>
      <p:pic>
        <p:nvPicPr>
          <p:cNvPr id="3074" name="Picture 2" descr="C:\Users\sjepsen\AppData\Local\Microsoft\Windows\Temporary Internet Files\Content.IE5\N27S2CZY\MC9003629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86200"/>
            <a:ext cx="1887322" cy="116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5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5" grpId="0" uiExpand="1" build="p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19200"/>
            <a:ext cx="3276600" cy="4845050"/>
          </a:xfrm>
        </p:spPr>
        <p:txBody>
          <a:bodyPr/>
          <a:lstStyle/>
          <a:p>
            <a:r>
              <a:rPr lang="en-US" dirty="0" smtClean="0"/>
              <a:t>Further Narrow Search</a:t>
            </a:r>
          </a:p>
          <a:p>
            <a:r>
              <a:rPr lang="en-US" u="sng" dirty="0" smtClean="0"/>
              <a:t>Potential</a:t>
            </a:r>
            <a:r>
              <a:rPr lang="en-US" dirty="0" smtClean="0"/>
              <a:t> sites</a:t>
            </a:r>
          </a:p>
          <a:p>
            <a:r>
              <a:rPr lang="en-US" dirty="0" smtClean="0"/>
              <a:t>Further field work to verify or deny</a:t>
            </a:r>
          </a:p>
          <a:p>
            <a:r>
              <a:rPr lang="en-US" dirty="0" smtClean="0"/>
              <a:t>Rehab pipe is last step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426" y="1219200"/>
            <a:ext cx="5182687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0" y="0"/>
            <a:ext cx="9157002" cy="838200"/>
          </a:xfrm>
          <a:prstGeom prst="rect">
            <a:avLst/>
          </a:prstGeom>
          <a:gradFill flip="none" rotWithShape="1">
            <a:gsLst>
              <a:gs pos="0">
                <a:srgbClr val="075F91"/>
              </a:gs>
              <a:gs pos="100000">
                <a:srgbClr val="0093D0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0500"/>
            <a:ext cx="8410575" cy="457200"/>
          </a:xfrm>
        </p:spPr>
        <p:txBody>
          <a:bodyPr/>
          <a:lstStyle/>
          <a:p>
            <a:r>
              <a:rPr lang="en-US" kern="1200" dirty="0">
                <a:solidFill>
                  <a:schemeClr val="bg1"/>
                </a:soli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latin typeface="Gill Sans Std"/>
                <a:cs typeface="Gill Sans Std"/>
              </a:rPr>
              <a:t>Phase II and III</a:t>
            </a:r>
          </a:p>
        </p:txBody>
      </p:sp>
    </p:spTree>
    <p:extLst>
      <p:ext uri="{BB962C8B-B14F-4D97-AF65-F5344CB8AC3E}">
        <p14:creationId xmlns:p14="http://schemas.microsoft.com/office/powerpoint/2010/main" val="208616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C90036316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52600"/>
            <a:ext cx="2263775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57200" y="5018088"/>
            <a:ext cx="24384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b="1" dirty="0" smtClean="0">
                <a:solidFill>
                  <a:srgbClr val="5F5F5F"/>
                </a:solidFill>
                <a:latin typeface="+mn-lt"/>
              </a:rPr>
              <a:t>Michael Hill, P.E.</a:t>
            </a:r>
          </a:p>
          <a:p>
            <a:pPr>
              <a:defRPr/>
            </a:pPr>
            <a:r>
              <a:rPr lang="en-US" sz="1600" b="1" dirty="0" smtClean="0">
                <a:solidFill>
                  <a:srgbClr val="5F5F5F"/>
                </a:solidFill>
                <a:latin typeface="+mn-lt"/>
              </a:rPr>
              <a:t>Dudek</a:t>
            </a:r>
          </a:p>
          <a:p>
            <a:pPr>
              <a:defRPr/>
            </a:pPr>
            <a:r>
              <a:rPr lang="en-US" sz="1600" b="1" dirty="0" smtClean="0">
                <a:solidFill>
                  <a:srgbClr val="5F5F5F"/>
                </a:solidFill>
                <a:latin typeface="+mn-lt"/>
              </a:rPr>
              <a:t>mhill@dudek.com</a:t>
            </a:r>
          </a:p>
          <a:p>
            <a:pPr>
              <a:defRPr/>
            </a:pPr>
            <a:r>
              <a:rPr lang="en-US" sz="1600" b="1" dirty="0" smtClean="0">
                <a:solidFill>
                  <a:srgbClr val="5F5F5F"/>
                </a:solidFill>
                <a:latin typeface="+mn-lt"/>
              </a:rPr>
              <a:t>760.479.4124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9157002" cy="838200"/>
          </a:xfrm>
          <a:prstGeom prst="rect">
            <a:avLst/>
          </a:prstGeom>
          <a:gradFill flip="none" rotWithShape="1">
            <a:gsLst>
              <a:gs pos="0">
                <a:srgbClr val="075F91"/>
              </a:gs>
              <a:gs pos="100000">
                <a:srgbClr val="0093D0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0500"/>
            <a:ext cx="8410575" cy="457200"/>
          </a:xfrm>
        </p:spPr>
        <p:txBody>
          <a:bodyPr/>
          <a:lstStyle/>
          <a:p>
            <a:r>
              <a:rPr lang="en-US" kern="1200" dirty="0">
                <a:solidFill>
                  <a:schemeClr val="bg1"/>
                </a:soli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latin typeface="Gill Sans Std"/>
                <a:cs typeface="Gill Sans Std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1672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20808"/>
            <a:ext cx="5257800" cy="4845050"/>
          </a:xfrm>
        </p:spPr>
        <p:txBody>
          <a:bodyPr/>
          <a:lstStyle/>
          <a:p>
            <a:pPr>
              <a:spcAft>
                <a:spcPct val="40000"/>
              </a:spcAft>
            </a:pPr>
            <a:r>
              <a:rPr lang="en-US" dirty="0" smtClean="0"/>
              <a:t> </a:t>
            </a:r>
            <a:r>
              <a:rPr lang="en-US" i="1" u="sng" dirty="0" smtClean="0"/>
              <a:t>M</a:t>
            </a:r>
            <a:r>
              <a:rPr lang="en-US" dirty="0" smtClean="0"/>
              <a:t>unicipal</a:t>
            </a:r>
            <a:endParaRPr lang="en-US" dirty="0" smtClean="0"/>
          </a:p>
          <a:p>
            <a:pPr marL="457200" indent="-457200">
              <a:spcAft>
                <a:spcPct val="40000"/>
              </a:spcAft>
              <a:buClr>
                <a:srgbClr val="5F5F5F"/>
              </a:buClr>
              <a:buFont typeface="+mj-lt"/>
              <a:buAutoNum type="arabicPeriod"/>
            </a:pPr>
            <a:r>
              <a:rPr lang="en-US" i="1" u="sng" dirty="0" smtClean="0"/>
              <a:t>S</a:t>
            </a:r>
            <a:r>
              <a:rPr lang="en-US" dirty="0" smtClean="0"/>
              <a:t>eparate</a:t>
            </a:r>
          </a:p>
          <a:p>
            <a:pPr marL="457200" indent="-457200">
              <a:spcAft>
                <a:spcPct val="40000"/>
              </a:spcAft>
              <a:buClr>
                <a:srgbClr val="5F5F5F"/>
              </a:buClr>
              <a:buFont typeface="+mj-lt"/>
              <a:buAutoNum type="arabicPeriod"/>
            </a:pPr>
            <a:r>
              <a:rPr lang="en-US" i="1" u="sng" dirty="0" smtClean="0"/>
              <a:t>S</a:t>
            </a:r>
            <a:r>
              <a:rPr lang="en-US" dirty="0" smtClean="0"/>
              <a:t>torm</a:t>
            </a:r>
          </a:p>
          <a:p>
            <a:pPr marL="457200" indent="-457200">
              <a:spcAft>
                <a:spcPct val="40000"/>
              </a:spcAft>
              <a:buClr>
                <a:srgbClr val="5F5F5F"/>
              </a:buClr>
              <a:buFont typeface="+mj-lt"/>
              <a:buAutoNum type="arabicPeriod"/>
            </a:pPr>
            <a:r>
              <a:rPr lang="en-US" i="1" u="sng" dirty="0" smtClean="0"/>
              <a:t>S</a:t>
            </a:r>
            <a:r>
              <a:rPr lang="en-US" dirty="0" smtClean="0"/>
              <a:t>ewer</a:t>
            </a:r>
          </a:p>
          <a:p>
            <a:pPr marL="457200" indent="-457200">
              <a:spcAft>
                <a:spcPct val="40000"/>
              </a:spcAft>
              <a:buClr>
                <a:srgbClr val="5F5F5F"/>
              </a:buClr>
              <a:buFont typeface="+mj-lt"/>
              <a:buAutoNum type="arabicPeriod"/>
            </a:pPr>
            <a:r>
              <a:rPr lang="en-US" i="1" u="sng" dirty="0" smtClean="0"/>
              <a:t>S</a:t>
            </a:r>
            <a:r>
              <a:rPr lang="en-US" dirty="0" smtClean="0"/>
              <a:t>ystem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810000" y="1428556"/>
            <a:ext cx="4952999" cy="4785858"/>
            <a:chOff x="3810000" y="1428556"/>
            <a:chExt cx="4952999" cy="478585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6444" y="3962400"/>
              <a:ext cx="3006555" cy="225201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1428556"/>
              <a:ext cx="2743200" cy="253770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3241876"/>
              <a:ext cx="2419350" cy="188595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6"/>
          <p:cNvSpPr/>
          <p:nvPr/>
        </p:nvSpPr>
        <p:spPr bwMode="auto">
          <a:xfrm>
            <a:off x="0" y="4823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075F91"/>
              </a:gs>
              <a:gs pos="100000">
                <a:srgbClr val="0093D0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2" y="195323"/>
            <a:ext cx="8410575" cy="457200"/>
          </a:xfrm>
        </p:spPr>
        <p:txBody>
          <a:bodyPr/>
          <a:lstStyle/>
          <a:p>
            <a:r>
              <a:rPr lang="en-US" kern="1200" dirty="0">
                <a:solidFill>
                  <a:schemeClr val="bg1"/>
                </a:soli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latin typeface="Gill Sans Std"/>
                <a:cs typeface="Gill Sans Std"/>
              </a:rPr>
              <a:t>What is MS4?</a:t>
            </a:r>
          </a:p>
        </p:txBody>
      </p:sp>
    </p:spTree>
    <p:extLst>
      <p:ext uri="{BB962C8B-B14F-4D97-AF65-F5344CB8AC3E}">
        <p14:creationId xmlns:p14="http://schemas.microsoft.com/office/powerpoint/2010/main" val="288619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4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4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4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10575" cy="4540250"/>
          </a:xfrm>
        </p:spPr>
        <p:txBody>
          <a:bodyPr/>
          <a:lstStyle/>
          <a:p>
            <a:pPr marL="457200" indent="-457200">
              <a:spcAft>
                <a:spcPct val="40000"/>
              </a:spcAft>
              <a:buClr>
                <a:srgbClr val="5F5F5F"/>
              </a:buClr>
              <a:buFont typeface="+mj-lt"/>
              <a:buAutoNum type="arabicPeriod"/>
            </a:pPr>
            <a:r>
              <a:rPr lang="en-US" dirty="0" smtClean="0"/>
              <a:t>The Roman Empire – 800 BC</a:t>
            </a:r>
          </a:p>
          <a:p>
            <a:pPr marL="457200" indent="-457200">
              <a:spcAft>
                <a:spcPct val="40000"/>
              </a:spcAft>
              <a:buClr>
                <a:srgbClr val="5F5F5F"/>
              </a:buClr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I</a:t>
            </a:r>
            <a:r>
              <a:rPr lang="en-US" dirty="0" smtClean="0"/>
              <a:t>ndustrial Revolution – 1800s</a:t>
            </a:r>
          </a:p>
          <a:p>
            <a:pPr marL="457200" indent="-457200">
              <a:spcAft>
                <a:spcPct val="40000"/>
              </a:spcAft>
              <a:buClr>
                <a:srgbClr val="5F5F5F"/>
              </a:buClr>
              <a:buFont typeface="+mj-lt"/>
              <a:buAutoNum type="arabicPeriod"/>
            </a:pPr>
            <a:r>
              <a:rPr lang="en-US" dirty="0" smtClean="0"/>
              <a:t>The Clean Water Act – 1972</a:t>
            </a:r>
          </a:p>
          <a:p>
            <a:pPr marL="457200" indent="-457200">
              <a:spcAft>
                <a:spcPct val="40000"/>
              </a:spcAft>
              <a:buClr>
                <a:srgbClr val="5F5F5F"/>
              </a:buClr>
              <a:buFont typeface="+mj-lt"/>
              <a:buAutoNum type="arabicPeriod"/>
            </a:pPr>
            <a:r>
              <a:rPr lang="en-US" dirty="0" smtClean="0"/>
              <a:t>CMOM - 2002</a:t>
            </a:r>
          </a:p>
          <a:p>
            <a:pPr marL="457200" indent="-457200">
              <a:spcAft>
                <a:spcPct val="40000"/>
              </a:spcAft>
              <a:buClr>
                <a:srgbClr val="5F5F5F"/>
              </a:buClr>
              <a:buFont typeface="+mj-lt"/>
              <a:buAutoNum type="arabicPeriod"/>
            </a:pPr>
            <a:r>
              <a:rPr lang="en-US" dirty="0" smtClean="0"/>
              <a:t>WDR - 2006</a:t>
            </a:r>
          </a:p>
          <a:p>
            <a:pPr marL="457200" indent="-457200">
              <a:spcAft>
                <a:spcPct val="40000"/>
              </a:spcAft>
              <a:buClr>
                <a:srgbClr val="5F5F5F"/>
              </a:buClr>
              <a:buFont typeface="+mj-lt"/>
              <a:buAutoNum type="arabicPeriod"/>
            </a:pPr>
            <a:r>
              <a:rPr lang="en-US" dirty="0" smtClean="0"/>
              <a:t>MS4 – 2013 (latest version)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9800"/>
            <a:ext cx="2809875" cy="401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0" y="4823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075F91"/>
              </a:gs>
              <a:gs pos="100000">
                <a:srgbClr val="0093D0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6712" y="195323"/>
            <a:ext cx="8410575" cy="457200"/>
          </a:xfrm>
        </p:spPr>
        <p:txBody>
          <a:bodyPr/>
          <a:lstStyle/>
          <a:p>
            <a:r>
              <a:rPr lang="en-US" kern="1200" dirty="0" smtClean="0">
                <a:solidFill>
                  <a:schemeClr val="bg1"/>
                </a:soli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latin typeface="Gill Sans Std"/>
                <a:cs typeface="Gill Sans Std"/>
              </a:rPr>
              <a:t>The History </a:t>
            </a:r>
            <a:r>
              <a:rPr lang="en-US" kern="1200" dirty="0">
                <a:solidFill>
                  <a:schemeClr val="bg1"/>
                </a:soli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latin typeface="Gill Sans Std"/>
                <a:cs typeface="Gill Sans Std"/>
              </a:rPr>
              <a:t>of </a:t>
            </a:r>
            <a:r>
              <a:rPr lang="en-US" kern="1200" dirty="0" smtClean="0">
                <a:solidFill>
                  <a:schemeClr val="bg1"/>
                </a:soli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latin typeface="Gill Sans Std"/>
                <a:cs typeface="Gill Sans Std"/>
              </a:rPr>
              <a:t>Water Quality</a:t>
            </a:r>
            <a:endParaRPr lang="en-US" kern="1200" dirty="0">
              <a:solidFill>
                <a:schemeClr val="bg1"/>
              </a:solidFill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  <a:latin typeface="Gill Sans Std"/>
              <a:cs typeface="Gill Sans Std"/>
            </a:endParaRPr>
          </a:p>
        </p:txBody>
      </p:sp>
    </p:spTree>
    <p:extLst>
      <p:ext uri="{BB962C8B-B14F-4D97-AF65-F5344CB8AC3E}">
        <p14:creationId xmlns:p14="http://schemas.microsoft.com/office/powerpoint/2010/main" val="415886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4823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075F91"/>
              </a:gs>
              <a:gs pos="100000">
                <a:srgbClr val="0093D0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95323"/>
            <a:ext cx="8410575" cy="457200"/>
          </a:xfrm>
        </p:spPr>
        <p:txBody>
          <a:bodyPr/>
          <a:lstStyle/>
          <a:p>
            <a:r>
              <a:rPr lang="en-US" kern="1200" dirty="0">
                <a:solidFill>
                  <a:schemeClr val="bg1"/>
                </a:soli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latin typeface="Gill Sans Std"/>
                <a:cs typeface="Gill Sans Std"/>
              </a:rPr>
              <a:t>The </a:t>
            </a:r>
            <a:r>
              <a:rPr lang="en-US" kern="1200" dirty="0" smtClean="0">
                <a:solidFill>
                  <a:schemeClr val="bg1"/>
                </a:soli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latin typeface="Gill Sans Std"/>
                <a:cs typeface="Gill Sans Std"/>
              </a:rPr>
              <a:t>New </a:t>
            </a:r>
            <a:r>
              <a:rPr lang="en-US" kern="1200" dirty="0">
                <a:solidFill>
                  <a:schemeClr val="bg1"/>
                </a:soli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latin typeface="Gill Sans Std"/>
                <a:cs typeface="Gill Sans Std"/>
              </a:rPr>
              <a:t>MS4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4376"/>
            <a:ext cx="8305800" cy="5029200"/>
          </a:xfrm>
        </p:spPr>
        <p:txBody>
          <a:bodyPr/>
          <a:lstStyle/>
          <a:p>
            <a:pPr>
              <a:spcAft>
                <a:spcPct val="40000"/>
              </a:spcAft>
            </a:pPr>
            <a:r>
              <a:rPr lang="en-US" dirty="0" smtClean="0"/>
              <a:t>Watershed based</a:t>
            </a:r>
          </a:p>
          <a:p>
            <a:pPr lvl="1">
              <a:spcAft>
                <a:spcPct val="40000"/>
              </a:spcAft>
            </a:pPr>
            <a:r>
              <a:rPr lang="en-US" dirty="0" smtClean="0"/>
              <a:t>Water Quality Improvement Plan </a:t>
            </a:r>
            <a:br>
              <a:rPr lang="en-US" dirty="0" smtClean="0"/>
            </a:br>
            <a:r>
              <a:rPr lang="en-US" dirty="0" smtClean="0"/>
              <a:t>(WQIP)</a:t>
            </a:r>
          </a:p>
          <a:p>
            <a:pPr lvl="1">
              <a:spcAft>
                <a:spcPct val="40000"/>
              </a:spcAft>
            </a:pPr>
            <a:r>
              <a:rPr lang="en-US" dirty="0" smtClean="0"/>
              <a:t>NGO review</a:t>
            </a:r>
          </a:p>
          <a:p>
            <a:pPr>
              <a:spcAft>
                <a:spcPct val="40000"/>
              </a:spcAft>
            </a:pPr>
            <a:r>
              <a:rPr lang="en-US" dirty="0" smtClean="0"/>
              <a:t>Numerical Limits</a:t>
            </a:r>
          </a:p>
          <a:p>
            <a:pPr lvl="1">
              <a:spcAft>
                <a:spcPct val="40000"/>
              </a:spcAft>
            </a:pPr>
            <a:r>
              <a:rPr lang="en-US" dirty="0" smtClean="0"/>
              <a:t>TMDL – Total Maximum Daily Limit</a:t>
            </a:r>
          </a:p>
          <a:p>
            <a:pPr lvl="1">
              <a:spcAft>
                <a:spcPct val="40000"/>
              </a:spcAft>
            </a:pPr>
            <a:r>
              <a:rPr lang="en-US" dirty="0" smtClean="0"/>
              <a:t>San Diego County estimate 20 year TMDL cost in billions of $</a:t>
            </a:r>
          </a:p>
          <a:p>
            <a:pPr>
              <a:spcAft>
                <a:spcPct val="40000"/>
              </a:spcAft>
            </a:pPr>
            <a:r>
              <a:rPr lang="en-US" dirty="0" smtClean="0"/>
              <a:t>Bacteria TMDLs</a:t>
            </a:r>
          </a:p>
          <a:p>
            <a:pPr>
              <a:spcAft>
                <a:spcPct val="40000"/>
              </a:spcAft>
            </a:pPr>
            <a:r>
              <a:rPr lang="en-US" dirty="0" smtClean="0"/>
              <a:t>Manage new projects to pre-development conditions</a:t>
            </a:r>
          </a:p>
          <a:p>
            <a:pPr>
              <a:spcAft>
                <a:spcPct val="40000"/>
              </a:spcAft>
            </a:pPr>
            <a:r>
              <a:rPr lang="en-US" dirty="0" smtClean="0"/>
              <a:t>Extensive monitoring</a:t>
            </a:r>
          </a:p>
          <a:p>
            <a:pPr lvl="1">
              <a:spcAft>
                <a:spcPct val="40000"/>
              </a:spcAft>
            </a:pPr>
            <a:endParaRPr lang="en-US" dirty="0" smtClean="0"/>
          </a:p>
          <a:p>
            <a:pPr>
              <a:spcAft>
                <a:spcPct val="40000"/>
              </a:spcAft>
            </a:pPr>
            <a:endParaRPr lang="en-US" dirty="0" smtClean="0"/>
          </a:p>
          <a:p>
            <a:pPr marL="457200" indent="-457200">
              <a:spcAft>
                <a:spcPct val="40000"/>
              </a:spcAft>
              <a:buFont typeface="+mj-lt"/>
              <a:buAutoNum type="arabicPeriod"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1027" name="Picture 3" descr="O:\Engineering\Department Only\ENG Users\sjepsen\Storm Water\New Permit\Watersheds\SD Regional Watersheds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843023"/>
            <a:ext cx="3392902" cy="335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85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2" y="1219200"/>
            <a:ext cx="8410575" cy="4845050"/>
          </a:xfrm>
        </p:spPr>
        <p:txBody>
          <a:bodyPr/>
          <a:lstStyle/>
          <a:p>
            <a:pPr marL="0" indent="0">
              <a:spcAft>
                <a:spcPct val="40000"/>
              </a:spcAft>
              <a:buNone/>
            </a:pPr>
            <a:r>
              <a:rPr lang="en-US" dirty="0" smtClean="0"/>
              <a:t>Aren’t we glad we don’t have to deal with this?</a:t>
            </a:r>
          </a:p>
          <a:p>
            <a:pPr marL="0" indent="0">
              <a:spcAft>
                <a:spcPct val="40000"/>
              </a:spcAft>
              <a:buNone/>
            </a:pPr>
            <a:endParaRPr lang="en-US" dirty="0"/>
          </a:p>
          <a:p>
            <a:pPr marL="0" indent="0">
              <a:spcAft>
                <a:spcPct val="40000"/>
              </a:spcAft>
              <a:buNone/>
            </a:pPr>
            <a:r>
              <a:rPr lang="en-US" dirty="0" smtClean="0"/>
              <a:t>Think again…</a:t>
            </a:r>
          </a:p>
          <a:p>
            <a:pPr>
              <a:spcAft>
                <a:spcPct val="40000"/>
              </a:spcAft>
            </a:pPr>
            <a:r>
              <a:rPr lang="en-US" dirty="0" smtClean="0"/>
              <a:t>Bacteria TMDLs are expensive</a:t>
            </a:r>
          </a:p>
          <a:p>
            <a:pPr>
              <a:spcAft>
                <a:spcPct val="40000"/>
              </a:spcAft>
            </a:pPr>
            <a:r>
              <a:rPr lang="en-US" dirty="0" smtClean="0"/>
              <a:t>Storm Water programs do not have direct funding</a:t>
            </a:r>
          </a:p>
          <a:p>
            <a:pPr>
              <a:spcAft>
                <a:spcPct val="40000"/>
              </a:spcAft>
            </a:pPr>
            <a:r>
              <a:rPr lang="en-US" dirty="0" smtClean="0"/>
              <a:t>What is a potential source of bacteria?</a:t>
            </a:r>
          </a:p>
          <a:p>
            <a:pPr>
              <a:spcAft>
                <a:spcPct val="40000"/>
              </a:spcAft>
            </a:pPr>
            <a:r>
              <a:rPr lang="en-US" dirty="0" smtClean="0"/>
              <a:t>How do you prove the sewer is not a source?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0" y="4823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075F91"/>
              </a:gs>
              <a:gs pos="100000">
                <a:srgbClr val="0093D0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6712" y="195323"/>
            <a:ext cx="8410575" cy="457200"/>
          </a:xfrm>
        </p:spPr>
        <p:txBody>
          <a:bodyPr/>
          <a:lstStyle/>
          <a:p>
            <a:r>
              <a:rPr lang="en-US" kern="1200" dirty="0">
                <a:solidFill>
                  <a:schemeClr val="bg1"/>
                </a:soli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latin typeface="Gill Sans Std"/>
                <a:cs typeface="Gill Sans Std"/>
              </a:rPr>
              <a:t>MS4 and Sanitary Sewer</a:t>
            </a:r>
          </a:p>
        </p:txBody>
      </p:sp>
      <p:pic>
        <p:nvPicPr>
          <p:cNvPr id="2050" name="Picture 2" descr="C:\Users\sjepsen\AppData\Local\Microsoft\Windows\Temporary Internet Files\Content.IE5\HNK65QN7\MC90042317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108" y="1219200"/>
            <a:ext cx="1065886" cy="10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jepsen\AppData\Local\Microsoft\Windows\Temporary Internet Files\Content.IE5\HNK65QN7\MC90035654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765" y="4724400"/>
            <a:ext cx="1274573" cy="13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97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4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4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4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4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4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4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4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4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4495799" cy="2895600"/>
          </a:xfrm>
        </p:spPr>
        <p:txBody>
          <a:bodyPr/>
          <a:lstStyle/>
          <a:p>
            <a:r>
              <a:rPr lang="en-US" dirty="0"/>
              <a:t>Identify </a:t>
            </a:r>
            <a:r>
              <a:rPr lang="en-US" u="sng" dirty="0"/>
              <a:t>Potential</a:t>
            </a:r>
            <a:r>
              <a:rPr lang="en-US" dirty="0"/>
              <a:t> Areas of: </a:t>
            </a:r>
          </a:p>
          <a:p>
            <a:pPr lvl="1"/>
            <a:r>
              <a:rPr lang="en-US" sz="1800" dirty="0"/>
              <a:t>Sewer Exfiltration</a:t>
            </a:r>
          </a:p>
          <a:p>
            <a:pPr lvl="2"/>
            <a:r>
              <a:rPr lang="en-US" sz="1600" dirty="0"/>
              <a:t>And – </a:t>
            </a:r>
          </a:p>
          <a:p>
            <a:pPr lvl="1"/>
            <a:r>
              <a:rPr lang="en-US" sz="1800" dirty="0"/>
              <a:t>Storm Drain </a:t>
            </a:r>
            <a:r>
              <a:rPr lang="en-US" sz="1800" dirty="0" smtClean="0"/>
              <a:t>Infiltration</a:t>
            </a:r>
          </a:p>
          <a:p>
            <a:r>
              <a:rPr lang="en-US" dirty="0" smtClean="0"/>
              <a:t>Uncommon Situation</a:t>
            </a:r>
          </a:p>
          <a:p>
            <a:r>
              <a:rPr lang="en-US" dirty="0" smtClean="0"/>
              <a:t>Where to Start?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605781"/>
            <a:ext cx="3590787" cy="38372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362505" y="5595144"/>
            <a:ext cx="2924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5F5F5F"/>
                </a:solidFill>
              </a:rPr>
              <a:t>(</a:t>
            </a:r>
            <a:r>
              <a:rPr lang="en-US" dirty="0" err="1">
                <a:solidFill>
                  <a:srgbClr val="5F5F5F"/>
                </a:solidFill>
              </a:rPr>
              <a:t>Sercu</a:t>
            </a:r>
            <a:r>
              <a:rPr lang="en-US" dirty="0">
                <a:solidFill>
                  <a:srgbClr val="5F5F5F"/>
                </a:solidFill>
              </a:rPr>
              <a:t> et al. 2011, </a:t>
            </a:r>
            <a:r>
              <a:rPr lang="en-US" dirty="0" err="1">
                <a:solidFill>
                  <a:srgbClr val="5F5F5F"/>
                </a:solidFill>
              </a:rPr>
              <a:t>ES&amp;T</a:t>
            </a:r>
            <a:r>
              <a:rPr lang="en-US" dirty="0">
                <a:solidFill>
                  <a:srgbClr val="5F5F5F"/>
                </a:solidFill>
              </a:rPr>
              <a:t>)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075F91"/>
              </a:gs>
              <a:gs pos="100000">
                <a:srgbClr val="0093D0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90500"/>
            <a:ext cx="8410575" cy="457200"/>
          </a:xfrm>
        </p:spPr>
        <p:txBody>
          <a:bodyPr/>
          <a:lstStyle/>
          <a:p>
            <a:r>
              <a:rPr lang="en-US" kern="1200" dirty="0">
                <a:solidFill>
                  <a:schemeClr val="bg1"/>
                </a:soli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latin typeface="Gill Sans Std"/>
                <a:cs typeface="Gill Sans Std"/>
              </a:rPr>
              <a:t>Sewer Exfiltration/MS4 Infiltration</a:t>
            </a:r>
          </a:p>
        </p:txBody>
      </p:sp>
    </p:spTree>
    <p:extLst>
      <p:ext uri="{BB962C8B-B14F-4D97-AF65-F5344CB8AC3E}">
        <p14:creationId xmlns:p14="http://schemas.microsoft.com/office/powerpoint/2010/main" val="156404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19200"/>
            <a:ext cx="8305800" cy="2743200"/>
          </a:xfrm>
        </p:spPr>
        <p:txBody>
          <a:bodyPr/>
          <a:lstStyle/>
          <a:p>
            <a:r>
              <a:rPr lang="en-US" dirty="0" smtClean="0"/>
              <a:t>Each phase narrows search</a:t>
            </a:r>
          </a:p>
          <a:p>
            <a:pPr lvl="1"/>
            <a:r>
              <a:rPr lang="en-US" dirty="0" err="1" smtClean="0"/>
              <a:t>Ph</a:t>
            </a:r>
            <a:r>
              <a:rPr lang="en-US" dirty="0" smtClean="0"/>
              <a:t> I – “Desktop” Portion (GIS, rec dwgs, CCTV)	</a:t>
            </a:r>
          </a:p>
          <a:p>
            <a:pPr lvl="1"/>
            <a:r>
              <a:rPr lang="en-US" dirty="0" err="1" smtClean="0"/>
              <a:t>Ph</a:t>
            </a:r>
            <a:r>
              <a:rPr lang="en-US" dirty="0" smtClean="0"/>
              <a:t> II – Field Investigation (CCTV Storm Drains)</a:t>
            </a:r>
          </a:p>
          <a:p>
            <a:pPr lvl="1"/>
            <a:r>
              <a:rPr lang="en-US" dirty="0" err="1" smtClean="0"/>
              <a:t>Ph</a:t>
            </a:r>
            <a:r>
              <a:rPr lang="en-US" dirty="0" smtClean="0"/>
              <a:t> III – Field Testing (dye, soil, sampling)</a:t>
            </a:r>
          </a:p>
          <a:p>
            <a:pPr lvl="1"/>
            <a:r>
              <a:rPr lang="en-US" dirty="0" err="1" smtClean="0"/>
              <a:t>Ph</a:t>
            </a:r>
            <a:r>
              <a:rPr lang="en-US" dirty="0" smtClean="0"/>
              <a:t> IV – Pipe Rehab</a:t>
            </a:r>
          </a:p>
          <a:p>
            <a:endParaRPr lang="en-US" dirty="0"/>
          </a:p>
          <a:p>
            <a:r>
              <a:rPr lang="en-US" dirty="0" smtClean="0"/>
              <a:t>Phase I Completed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45530"/>
            <a:ext cx="2157167" cy="122187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611718"/>
            <a:ext cx="1676400" cy="12556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4611718"/>
            <a:ext cx="1676400" cy="12556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4611718"/>
            <a:ext cx="1676400" cy="12556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075F91"/>
              </a:gs>
              <a:gs pos="100000">
                <a:srgbClr val="0093D0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304800" y="190500"/>
            <a:ext cx="8410575" cy="457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F5F5F"/>
                </a:solidFill>
                <a:latin typeface="+mj-lt"/>
                <a:ea typeface="ＭＳ Ｐゴシック" pitchFamily="1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F5F5F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F5F5F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F5F5F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F5F5F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F5F5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F5F5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F5F5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5F5F5F"/>
                </a:solidFill>
                <a:latin typeface="Arial" charset="0"/>
              </a:defRPr>
            </a:lvl9pPr>
          </a:lstStyle>
          <a:p>
            <a:r>
              <a:rPr lang="en-US" kern="1200" dirty="0" smtClean="0">
                <a:solidFill>
                  <a:schemeClr val="bg1"/>
                </a:soli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latin typeface="Gill Sans Std"/>
                <a:cs typeface="Gill Sans Std"/>
              </a:rPr>
              <a:t>Phased Approach</a:t>
            </a:r>
            <a:endParaRPr lang="en-US" kern="1200" dirty="0">
              <a:solidFill>
                <a:schemeClr val="bg1"/>
              </a:solidFill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  <a:latin typeface="Gill Sans Std"/>
              <a:cs typeface="Gill Sans Std"/>
            </a:endParaRPr>
          </a:p>
        </p:txBody>
      </p:sp>
    </p:spTree>
    <p:extLst>
      <p:ext uri="{BB962C8B-B14F-4D97-AF65-F5344CB8AC3E}">
        <p14:creationId xmlns:p14="http://schemas.microsoft.com/office/powerpoint/2010/main" val="15537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19200"/>
            <a:ext cx="5029199" cy="2372418"/>
          </a:xfrm>
        </p:spPr>
        <p:txBody>
          <a:bodyPr/>
          <a:lstStyle/>
          <a:p>
            <a:r>
              <a:rPr lang="en-US" dirty="0"/>
              <a:t>Contributing Factors</a:t>
            </a:r>
            <a:endParaRPr lang="en-US" dirty="0" smtClean="0"/>
          </a:p>
          <a:p>
            <a:pPr lvl="1"/>
            <a:r>
              <a:rPr lang="en-US" dirty="0" smtClean="0"/>
              <a:t>Pipe Crossings</a:t>
            </a:r>
          </a:p>
          <a:p>
            <a:pPr lvl="1"/>
            <a:r>
              <a:rPr lang="en-US" dirty="0" smtClean="0"/>
              <a:t>Vertical Separation</a:t>
            </a:r>
          </a:p>
          <a:p>
            <a:pPr lvl="1"/>
            <a:r>
              <a:rPr lang="en-US" dirty="0"/>
              <a:t>Sewer Pipe Condition</a:t>
            </a:r>
          </a:p>
          <a:p>
            <a:pPr lvl="1"/>
            <a:r>
              <a:rPr lang="en-US" dirty="0"/>
              <a:t>Storm Drain </a:t>
            </a:r>
            <a:r>
              <a:rPr lang="en-US" dirty="0" err="1"/>
              <a:t>Mat’l</a:t>
            </a:r>
            <a:r>
              <a:rPr lang="en-US" dirty="0"/>
              <a:t>/Size</a:t>
            </a:r>
          </a:p>
          <a:p>
            <a:pPr lvl="1"/>
            <a:r>
              <a:rPr lang="en-US" dirty="0" smtClean="0"/>
              <a:t>Soil Type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6" t="24405" r="18385"/>
          <a:stretch/>
        </p:blipFill>
        <p:spPr bwMode="auto">
          <a:xfrm>
            <a:off x="6400799" y="1171212"/>
            <a:ext cx="2209799" cy="48408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cenews.com/userfiles/newsletter/image/CE0809_p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01771"/>
            <a:ext cx="2733092" cy="22320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kanapipeline.com/images/images/Sew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38195"/>
            <a:ext cx="2171700" cy="28956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075F91"/>
              </a:gs>
              <a:gs pos="100000">
                <a:srgbClr val="0093D0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" y="190500"/>
            <a:ext cx="8410575" cy="457200"/>
          </a:xfrm>
        </p:spPr>
        <p:txBody>
          <a:bodyPr/>
          <a:lstStyle/>
          <a:p>
            <a:r>
              <a:rPr lang="en-US" kern="1200" dirty="0">
                <a:solidFill>
                  <a:schemeClr val="bg1"/>
                </a:soli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latin typeface="Gill Sans Std"/>
                <a:cs typeface="Gill Sans Std"/>
              </a:rPr>
              <a:t>“Desktop” Investigation</a:t>
            </a:r>
          </a:p>
        </p:txBody>
      </p:sp>
    </p:spTree>
    <p:extLst>
      <p:ext uri="{BB962C8B-B14F-4D97-AF65-F5344CB8AC3E}">
        <p14:creationId xmlns:p14="http://schemas.microsoft.com/office/powerpoint/2010/main" val="104636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B3225C82-4B01-4FD5-B872-F47E8D260C5A">"MS4 What does it mean for you"</Description0>
    <Source_x002f_Event xmlns="B3225C82-4B01-4FD5-B872-F47E8D260C5A">Sept. 24, 2013 SCAP CSC Meeting</Source_x002f_Event>
    <Posted xmlns="B3225C82-4B01-4FD5-B872-F47E8D260C5A">2013-09-25T07:00:00+00:00</Posted>
    <Year xmlns="B3225C82-4B01-4FD5-B872-F47E8D260C5A">2013</Year>
  </documentManagement>
</p:properties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C16266399E2B46A911C08830B71589" ma:contentTypeVersion="19" ma:contentTypeDescription="Create a new document." ma:contentTypeScope="" ma:versionID="112d8890a96fed696cc8d1b4738a1a79">
  <xsd:schema xmlns:xsd="http://www.w3.org/2001/XMLSchema" xmlns:xs="http://www.w3.org/2001/XMLSchema" xmlns:p="http://schemas.microsoft.com/office/2006/metadata/properties" xmlns:ns2="B3225C82-4B01-4FD5-B872-F47E8D260C5A" targetNamespace="http://schemas.microsoft.com/office/2006/metadata/properties" ma:root="true" ma:fieldsID="c6ef0d823bcaa5c86ca39177c36c84d0" ns2:_="">
    <xsd:import namespace="B3225C82-4B01-4FD5-B872-F47E8D260C5A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Posted" minOccurs="0"/>
                <xsd:element ref="ns2:Year" minOccurs="0"/>
                <xsd:element ref="ns2:Source_x002f_Ev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225C82-4B01-4FD5-B872-F47E8D260C5A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 ma:readOnly="false">
      <xsd:simpleType>
        <xsd:restriction base="dms:Text"/>
      </xsd:simpleType>
    </xsd:element>
    <xsd:element name="Posted" ma:index="9" nillable="true" ma:displayName="Posted" ma:default="[today]" ma:format="DateOnly" ma:internalName="Posted" ma:readOnly="false">
      <xsd:simpleType>
        <xsd:restriction base="dms:DateTime"/>
      </xsd:simpleType>
    </xsd:element>
    <xsd:element name="Year" ma:index="10" nillable="true" ma:displayName="Year" ma:default="Year Posted ?" ma:description="" ma:format="Dropdown" ma:internalName="Year">
      <xsd:simpleType>
        <xsd:restriction base="dms:Choice">
          <xsd:enumeration value="Year Posted ?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</xsd:restriction>
      </xsd:simpleType>
    </xsd:element>
    <xsd:element name="Source_x002f_Event" ma:index="11" nillable="true" ma:displayName="Source/Event" ma:internalName="Source_x002f_Event" ma:readOnly="false">
      <xsd:simpleType>
        <xsd:restriction base="dms:Text">
          <xsd:maxLength value="7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D4AE8C-ACE2-424B-8826-0E8451A62D2E}"/>
</file>

<file path=customXml/itemProps2.xml><?xml version="1.0" encoding="utf-8"?>
<ds:datastoreItem xmlns:ds="http://schemas.openxmlformats.org/officeDocument/2006/customXml" ds:itemID="{BF358C8C-3169-4486-8EBE-FFB86A1117A7}"/>
</file>

<file path=customXml/itemProps3.xml><?xml version="1.0" encoding="utf-8"?>
<ds:datastoreItem xmlns:ds="http://schemas.openxmlformats.org/officeDocument/2006/customXml" ds:itemID="{ED877785-7444-4D88-9A2D-A890E92CE6BD}"/>
</file>

<file path=customXml/itemProps4.xml><?xml version="1.0" encoding="utf-8"?>
<ds:datastoreItem xmlns:ds="http://schemas.openxmlformats.org/officeDocument/2006/customXml" ds:itemID="{812EBC4F-9B37-437B-845D-5D6E1D54FE9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9014</TotalTime>
  <Words>495</Words>
  <Application>Microsoft Office PowerPoint</Application>
  <PresentationFormat>On-screen Show (4:3)</PresentationFormat>
  <Paragraphs>132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Watermark</vt:lpstr>
      <vt:lpstr>PowerPoint Presentation</vt:lpstr>
      <vt:lpstr>MS4 and Sanitary Sewer</vt:lpstr>
      <vt:lpstr>What is MS4?</vt:lpstr>
      <vt:lpstr>The History of Water Quality</vt:lpstr>
      <vt:lpstr>The New MS4</vt:lpstr>
      <vt:lpstr>MS4 and Sanitary Sewer</vt:lpstr>
      <vt:lpstr>Sewer Exfiltration/MS4 Infiltration</vt:lpstr>
      <vt:lpstr>PowerPoint Presentation</vt:lpstr>
      <vt:lpstr>“Desktop” Investigation</vt:lpstr>
      <vt:lpstr>Sewer Collection System</vt:lpstr>
      <vt:lpstr>Sewer and Storm Drain System</vt:lpstr>
      <vt:lpstr>Sewer/Storm Drain Crossings</vt:lpstr>
      <vt:lpstr>GIS Selection Results</vt:lpstr>
      <vt:lpstr>Data Analysis</vt:lpstr>
      <vt:lpstr>Scoring Matrix</vt:lpstr>
      <vt:lpstr>Example Site</vt:lpstr>
      <vt:lpstr>Example Site (Cont’d)</vt:lpstr>
      <vt:lpstr>Sewer Pipe Deficiency Assessment</vt:lpstr>
      <vt:lpstr>Phase I Priority Ratings</vt:lpstr>
      <vt:lpstr>Phase II and III</vt:lpstr>
      <vt:lpstr>Questions?</vt:lpstr>
    </vt:vector>
  </TitlesOfParts>
  <Company>Poore Sarah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Background stormwater/wastewater interface</dc:title>
  <dc:creator>rwoody</dc:creator>
  <cp:lastModifiedBy>Steve Jepsen</cp:lastModifiedBy>
  <cp:revision>490</cp:revision>
  <cp:lastPrinted>2013-08-20T06:18:09Z</cp:lastPrinted>
  <dcterms:created xsi:type="dcterms:W3CDTF">2012-04-01T00:47:24Z</dcterms:created>
  <dcterms:modified xsi:type="dcterms:W3CDTF">2013-09-23T23:11:23Z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  <property fmtid="{D5CDD505-2E9C-101B-9397-08002B2CF9AE}" pid="3" name="SPSDescription">
    <vt:lpwstr/>
  </property>
  <property fmtid="{D5CDD505-2E9C-101B-9397-08002B2CF9AE}" pid="4" name="Owner">
    <vt:lpwstr/>
  </property>
  <property fmtid="{D5CDD505-2E9C-101B-9397-08002B2CF9AE}" pid="5" name="Status">
    <vt:lpwstr/>
  </property>
  <property fmtid="{D5CDD505-2E9C-101B-9397-08002B2CF9AE}" pid="6" name="ContentType">
    <vt:lpwstr>Document</vt:lpwstr>
  </property>
  <property fmtid="{D5CDD505-2E9C-101B-9397-08002B2CF9AE}" pid="7" name="ContentTypeId">
    <vt:lpwstr>0x01010051C16266399E2B46A911C08830B71589</vt:lpwstr>
  </property>
</Properties>
</file>