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2" r:id="rId4"/>
    <p:sldId id="258" r:id="rId5"/>
    <p:sldId id="273" r:id="rId6"/>
    <p:sldId id="259" r:id="rId7"/>
    <p:sldId id="267" r:id="rId8"/>
    <p:sldId id="271" r:id="rId9"/>
    <p:sldId id="270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74" r:id="rId19"/>
  </p:sldIdLst>
  <p:sldSz cx="9144000" cy="6858000" type="screen4x3"/>
  <p:notesSz cx="6858000" cy="9144000"/>
  <p:custShowLst>
    <p:custShow name="Custom Show 1" id="0">
      <p:sldLst>
        <p:sld r:id="rId2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560" autoAdjust="0"/>
  </p:normalViewPr>
  <p:slideViewPr>
    <p:cSldViewPr>
      <p:cViewPr>
        <p:scale>
          <a:sx n="70" d="100"/>
          <a:sy n="70" d="100"/>
        </p:scale>
        <p:origin x="-5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8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ont-pwfs01\Shared\Utilities\60000%20WASTEWATER\60100%20SEWER%20COLLECTIONS\60130%20Reports\Line%20Cleaning%20History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8916021299806682"/>
          <c:y val="0.19706115093822249"/>
          <c:w val="0.59722112860892362"/>
          <c:h val="0.65007691746865481"/>
        </c:manualLayout>
      </c:layout>
      <c:barChart>
        <c:barDir val="col"/>
        <c:grouping val="clustered"/>
        <c:ser>
          <c:idx val="0"/>
          <c:order val="0"/>
          <c:cat>
            <c:numRef>
              <c:f>Summary!$O$12:$AU$12</c:f>
              <c:numCache>
                <c:formatCode>mmm\-yy</c:formatCode>
                <c:ptCount val="33"/>
                <c:pt idx="0">
                  <c:v>40513</c:v>
                </c:pt>
                <c:pt idx="1">
                  <c:v>40544</c:v>
                </c:pt>
                <c:pt idx="2">
                  <c:v>40575</c:v>
                </c:pt>
                <c:pt idx="3">
                  <c:v>40603</c:v>
                </c:pt>
                <c:pt idx="4">
                  <c:v>40634</c:v>
                </c:pt>
                <c:pt idx="5">
                  <c:v>40664</c:v>
                </c:pt>
                <c:pt idx="6">
                  <c:v>40695</c:v>
                </c:pt>
                <c:pt idx="7">
                  <c:v>40725</c:v>
                </c:pt>
                <c:pt idx="8">
                  <c:v>40756</c:v>
                </c:pt>
                <c:pt idx="9">
                  <c:v>40787</c:v>
                </c:pt>
                <c:pt idx="10">
                  <c:v>40817</c:v>
                </c:pt>
                <c:pt idx="11">
                  <c:v>40848</c:v>
                </c:pt>
                <c:pt idx="12">
                  <c:v>40878</c:v>
                </c:pt>
                <c:pt idx="13">
                  <c:v>40909</c:v>
                </c:pt>
                <c:pt idx="14">
                  <c:v>40940</c:v>
                </c:pt>
                <c:pt idx="15">
                  <c:v>40969</c:v>
                </c:pt>
                <c:pt idx="16">
                  <c:v>41000</c:v>
                </c:pt>
                <c:pt idx="17">
                  <c:v>41030</c:v>
                </c:pt>
                <c:pt idx="18">
                  <c:v>41061</c:v>
                </c:pt>
                <c:pt idx="19">
                  <c:v>41091</c:v>
                </c:pt>
                <c:pt idx="20">
                  <c:v>41122</c:v>
                </c:pt>
                <c:pt idx="21">
                  <c:v>41153</c:v>
                </c:pt>
                <c:pt idx="22">
                  <c:v>41183</c:v>
                </c:pt>
                <c:pt idx="23">
                  <c:v>41214</c:v>
                </c:pt>
                <c:pt idx="24">
                  <c:v>41244</c:v>
                </c:pt>
                <c:pt idx="25">
                  <c:v>41275</c:v>
                </c:pt>
                <c:pt idx="26">
                  <c:v>41306</c:v>
                </c:pt>
                <c:pt idx="27">
                  <c:v>41334</c:v>
                </c:pt>
                <c:pt idx="28">
                  <c:v>41365</c:v>
                </c:pt>
                <c:pt idx="29">
                  <c:v>41395</c:v>
                </c:pt>
                <c:pt idx="30">
                  <c:v>41426</c:v>
                </c:pt>
                <c:pt idx="31">
                  <c:v>41456</c:v>
                </c:pt>
                <c:pt idx="32">
                  <c:v>41487</c:v>
                </c:pt>
              </c:numCache>
            </c:numRef>
          </c:cat>
          <c:val>
            <c:numRef>
              <c:f>Summary!$O$13:$AU$13</c:f>
              <c:numCache>
                <c:formatCode>_(* #,##0_);_(* \(#,##0\);_(* "-"??_);_(@_)</c:formatCode>
                <c:ptCount val="33"/>
                <c:pt idx="0">
                  <c:v>79054</c:v>
                </c:pt>
                <c:pt idx="1">
                  <c:v>155957</c:v>
                </c:pt>
                <c:pt idx="2">
                  <c:v>66890</c:v>
                </c:pt>
                <c:pt idx="3">
                  <c:v>111194</c:v>
                </c:pt>
                <c:pt idx="4">
                  <c:v>139785</c:v>
                </c:pt>
                <c:pt idx="5">
                  <c:v>95303</c:v>
                </c:pt>
                <c:pt idx="6" formatCode="0">
                  <c:v>111954</c:v>
                </c:pt>
                <c:pt idx="7">
                  <c:v>105729</c:v>
                </c:pt>
                <c:pt idx="8">
                  <c:v>75796</c:v>
                </c:pt>
                <c:pt idx="9">
                  <c:v>86528</c:v>
                </c:pt>
                <c:pt idx="10" formatCode="General">
                  <c:v>108948</c:v>
                </c:pt>
                <c:pt idx="11">
                  <c:v>52149.450000000012</c:v>
                </c:pt>
                <c:pt idx="12">
                  <c:v>121514</c:v>
                </c:pt>
                <c:pt idx="13">
                  <c:v>171669</c:v>
                </c:pt>
                <c:pt idx="14">
                  <c:v>155905</c:v>
                </c:pt>
                <c:pt idx="15">
                  <c:v>153638</c:v>
                </c:pt>
                <c:pt idx="16">
                  <c:v>126789</c:v>
                </c:pt>
                <c:pt idx="17">
                  <c:v>197826</c:v>
                </c:pt>
                <c:pt idx="18">
                  <c:v>185987</c:v>
                </c:pt>
                <c:pt idx="19">
                  <c:v>124683</c:v>
                </c:pt>
                <c:pt idx="20">
                  <c:v>120303</c:v>
                </c:pt>
                <c:pt idx="21">
                  <c:v>92940</c:v>
                </c:pt>
                <c:pt idx="22">
                  <c:v>171226</c:v>
                </c:pt>
                <c:pt idx="23">
                  <c:v>147979</c:v>
                </c:pt>
                <c:pt idx="24">
                  <c:v>78344</c:v>
                </c:pt>
                <c:pt idx="25">
                  <c:v>95424</c:v>
                </c:pt>
                <c:pt idx="26">
                  <c:v>126416</c:v>
                </c:pt>
                <c:pt idx="27">
                  <c:v>131211</c:v>
                </c:pt>
                <c:pt idx="28">
                  <c:v>121951</c:v>
                </c:pt>
                <c:pt idx="29">
                  <c:v>110898</c:v>
                </c:pt>
                <c:pt idx="30">
                  <c:v>122430</c:v>
                </c:pt>
                <c:pt idx="31">
                  <c:v>119000</c:v>
                </c:pt>
                <c:pt idx="32">
                  <c:v>56000</c:v>
                </c:pt>
              </c:numCache>
            </c:numRef>
          </c:val>
        </c:ser>
        <c:axId val="34261632"/>
        <c:axId val="34464512"/>
      </c:barChart>
      <c:dateAx>
        <c:axId val="34261632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900" baseline="0"/>
            </a:pPr>
            <a:endParaRPr lang="en-US"/>
          </a:p>
        </c:txPr>
        <c:crossAx val="34464512"/>
        <c:crosses val="autoZero"/>
        <c:auto val="1"/>
        <c:lblOffset val="100"/>
      </c:dateAx>
      <c:valAx>
        <c:axId val="34464512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crossAx val="34261632"/>
        <c:crosses val="autoZero"/>
        <c:crossBetween val="between"/>
      </c:valAx>
    </c:plotArea>
    <c:plotVisOnly val="1"/>
  </c:chart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0.28712</cdr:x>
      <cdr:y>0.33894</cdr:y>
    </cdr:from>
    <cdr:to>
      <cdr:x>0.87483</cdr:x>
      <cdr:y>0.34099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1993692" y="1730409"/>
          <a:ext cx="4080897" cy="1046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0.28687</cdr:x>
      <cdr:y>0.49177</cdr:y>
    </cdr:from>
    <cdr:to>
      <cdr:x>0.88207</cdr:x>
      <cdr:y>0.49382</cdr:y>
    </cdr:to>
    <cdr:sp macro="" textlink="">
      <cdr:nvSpPr>
        <cdr:cNvPr id="5" name="Straight Connector 4"/>
        <cdr:cNvSpPr/>
      </cdr:nvSpPr>
      <cdr:spPr>
        <a:xfrm xmlns:a="http://schemas.openxmlformats.org/drawingml/2006/main">
          <a:off x="1991980" y="2510683"/>
          <a:ext cx="4132906" cy="1046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0.0096</cdr:x>
      <cdr:y>0.80691</cdr:y>
    </cdr:from>
    <cdr:to>
      <cdr:x>0.15353</cdr:x>
      <cdr:y>0.89333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6675" y="4119604"/>
          <a:ext cx="999410" cy="441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800">
              <a:solidFill>
                <a:srgbClr val="FF0000"/>
              </a:solidFill>
            </a:rPr>
            <a:t>Clean System in </a:t>
          </a:r>
        </a:p>
        <a:p xmlns:a="http://schemas.openxmlformats.org/drawingml/2006/main">
          <a:pPr algn="ctr"/>
          <a:r>
            <a:rPr lang="en-US" sz="800">
              <a:solidFill>
                <a:srgbClr val="FF0000"/>
              </a:solidFill>
            </a:rPr>
            <a:t>12 Months</a:t>
          </a:r>
        </a:p>
      </cdr:txBody>
    </cdr:sp>
  </cdr:relSizeAnchor>
  <cdr:relSizeAnchor xmlns:cdr="http://schemas.openxmlformats.org/drawingml/2006/chartDrawing">
    <cdr:from>
      <cdr:x>0.01509</cdr:x>
      <cdr:y>0.89298</cdr:y>
    </cdr:from>
    <cdr:to>
      <cdr:x>0.15902</cdr:x>
      <cdr:y>0.97734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4775" y="4559012"/>
          <a:ext cx="999411" cy="430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800">
              <a:solidFill>
                <a:srgbClr val="FFC000"/>
              </a:solidFill>
            </a:rPr>
            <a:t>Clean System in </a:t>
          </a:r>
        </a:p>
        <a:p xmlns:a="http://schemas.openxmlformats.org/drawingml/2006/main">
          <a:pPr algn="ctr"/>
          <a:r>
            <a:rPr lang="en-US" sz="800">
              <a:solidFill>
                <a:srgbClr val="FFC000"/>
              </a:solidFill>
            </a:rPr>
            <a:t>18 Months</a:t>
          </a:r>
        </a:p>
      </cdr:txBody>
    </cdr:sp>
  </cdr:relSizeAnchor>
  <cdr:relSizeAnchor xmlns:cdr="http://schemas.openxmlformats.org/drawingml/2006/chartDrawing">
    <cdr:from>
      <cdr:x>0.32084</cdr:x>
      <cdr:y>0.04527</cdr:y>
    </cdr:from>
    <cdr:to>
      <cdr:x>0.73613</cdr:x>
      <cdr:y>0.1893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038350" y="209549"/>
          <a:ext cx="2638425" cy="666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dirty="0"/>
            <a:t>Collection</a:t>
          </a:r>
          <a:r>
            <a:rPr lang="en-US" sz="1200" baseline="0" dirty="0"/>
            <a:t> System  </a:t>
          </a:r>
        </a:p>
        <a:p xmlns:a="http://schemas.openxmlformats.org/drawingml/2006/main">
          <a:pPr algn="ctr"/>
          <a:r>
            <a:rPr lang="en-US" sz="1200" baseline="0" dirty="0"/>
            <a:t>Line Cleaning Program 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0.12594</cdr:x>
      <cdr:y>0.12346</cdr:y>
    </cdr:from>
    <cdr:to>
      <cdr:x>0.2054</cdr:x>
      <cdr:y>0.17901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00101" y="571500"/>
          <a:ext cx="5048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900"/>
            <a:t>Feet</a:t>
          </a:r>
        </a:p>
      </cdr:txBody>
    </cdr:sp>
  </cdr:relSizeAnchor>
  <cdr:relSizeAnchor xmlns:cdr="http://schemas.openxmlformats.org/drawingml/2006/chartDrawing">
    <cdr:from>
      <cdr:x>0.8107</cdr:x>
      <cdr:y>0.10821</cdr:y>
    </cdr:from>
    <cdr:to>
      <cdr:x>0.91907</cdr:x>
      <cdr:y>0.21642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629275" y="552450"/>
          <a:ext cx="752475" cy="552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900"/>
            <a:t> </a:t>
          </a:r>
        </a:p>
      </cdr:txBody>
    </cdr:sp>
  </cdr:relSizeAnchor>
  <cdr:relSizeAnchor xmlns:cdr="http://schemas.openxmlformats.org/drawingml/2006/chartDrawing">
    <cdr:from>
      <cdr:x>0.0096</cdr:x>
      <cdr:y>0.71082</cdr:y>
    </cdr:from>
    <cdr:to>
      <cdr:x>0.18656</cdr:x>
      <cdr:y>0.80784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6674" y="3629026"/>
          <a:ext cx="1228726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8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F03407-2ABF-45DC-9A33-E3E38074E9BB}" type="datetimeFigureOut">
              <a:rPr lang="en-US"/>
              <a:pPr>
                <a:defRPr/>
              </a:pPr>
              <a:t>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2963F0-FB87-41F1-B843-C38C247DB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E7ED16-2A49-49A0-8A89-DD00FA0071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0B05-99F0-4C61-BC9B-3F1DC93AB8DC}" type="datetimeFigureOut">
              <a:rPr lang="en-US"/>
              <a:pPr>
                <a:defRPr/>
              </a:pPr>
              <a:t>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547FA-6B97-4D6B-800D-38D260BB4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F090-5F15-4D9A-BA59-E362D832E960}" type="datetimeFigureOut">
              <a:rPr lang="en-US"/>
              <a:pPr>
                <a:defRPr/>
              </a:pPr>
              <a:t>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B44DE-6099-41B0-A587-F46C4BD84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D957E-E07C-4C87-BEE5-651EF53A4DA6}" type="datetimeFigureOut">
              <a:rPr lang="en-US"/>
              <a:pPr>
                <a:defRPr/>
              </a:pPr>
              <a:t>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FEAD0-051E-4547-86F9-635098E4D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B608-32B3-4E07-B2A5-2D802BCA86FE}" type="datetimeFigureOut">
              <a:rPr lang="en-US"/>
              <a:pPr>
                <a:defRPr/>
              </a:pPr>
              <a:t>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E88C4-F9F5-44FB-A0CE-C098ED7BF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5B0A0-D86D-47BB-B3C0-AA9E741CD59D}" type="datetimeFigureOut">
              <a:rPr lang="en-US"/>
              <a:pPr>
                <a:defRPr/>
              </a:pPr>
              <a:t>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01F9F-3E65-4376-8BEC-69D24E05A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DE72-2DC3-463B-8DA2-014228546626}" type="datetimeFigureOut">
              <a:rPr lang="en-US"/>
              <a:pPr>
                <a:defRPr/>
              </a:pPr>
              <a:t>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BBD2-6B86-4D17-95E6-E714318AF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7219-8780-4F6D-8682-831B29F2FBD7}" type="datetimeFigureOut">
              <a:rPr lang="en-US"/>
              <a:pPr>
                <a:defRPr/>
              </a:pPr>
              <a:t>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941A-6753-46BF-9A0C-9AEB8FE79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B2EAF-3B1E-487F-8CCD-1587FB58C8A7}" type="datetimeFigureOut">
              <a:rPr lang="en-US"/>
              <a:pPr>
                <a:defRPr/>
              </a:pPr>
              <a:t>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7873-88C8-4F3D-A0A9-D6362DEE1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AEB5-4386-4E13-B2C9-0D212C480658}" type="datetimeFigureOut">
              <a:rPr lang="en-US"/>
              <a:pPr>
                <a:defRPr/>
              </a:pPr>
              <a:t>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7EE96-5D42-45E9-BEAF-F5DCA67CC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5839A-9D40-42F9-87F2-B8A35AC5D2F3}" type="datetimeFigureOut">
              <a:rPr lang="en-US"/>
              <a:pPr>
                <a:defRPr/>
              </a:pPr>
              <a:t>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0DB56-D5BE-46CB-9109-1EDCDD225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9FD3E-BD0B-4763-8B36-B67EC7571EE8}" type="datetimeFigureOut">
              <a:rPr lang="en-US"/>
              <a:pPr>
                <a:defRPr/>
              </a:pPr>
              <a:t>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35753-F2EB-47AA-89D9-74D7DE8DB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72BFB9-22DE-4AF3-81CF-FC5729CD1972}" type="datetimeFigureOut">
              <a:rPr lang="en-US"/>
              <a:pPr>
                <a:defRPr/>
              </a:pPr>
              <a:t>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15A479-65A5-45AC-99DD-07B2BCFB4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9144000" cy="3429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Lucida Calligraphy" pitchFamily="66" charset="0"/>
              </a:rPr>
              <a:t>Wastewater Operations and Maintenance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505200"/>
            <a:ext cx="33718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Graph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981200"/>
          <a:ext cx="8915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/>
                </a:solidFill>
                <a:latin typeface="Lucida Calligraphy" pitchFamily="66" charset="0"/>
              </a:rPr>
              <a:t>Lift Stations (3)</a:t>
            </a:r>
            <a:endParaRPr lang="en-US" dirty="0">
              <a:solidFill>
                <a:schemeClr val="accent4"/>
              </a:solidFill>
              <a:latin typeface="Lucida Calligraphy" pitchFamily="66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Daily rounds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Monthly Maintenance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6 Month wet well cleaning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5364" name="Picture 2" descr="http://www.citrusdepot.net/wp-content/uploads/2013/05/floating-lift-station-degrease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0"/>
            <a:ext cx="40608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/>
                </a:solidFill>
                <a:latin typeface="Lucida Calligraphy" pitchFamily="66" charset="0"/>
              </a:rPr>
              <a:t>Bypass storm channel emergency plan</a:t>
            </a:r>
            <a:endParaRPr lang="en-US" dirty="0">
              <a:solidFill>
                <a:schemeClr val="accent4"/>
              </a:solidFill>
              <a:latin typeface="Lucida Calligraphy" pitchFamily="66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Area of spill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Bypass set up procedures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Communication with field personnel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Mock set up drills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6388" name="Picture 3" descr="http://www.ens-newswire.com/ens/may2009/20090507_overf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057400"/>
            <a:ext cx="26971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i="1" smtClean="0"/>
              <a:t>#1  Benson &amp; State</a:t>
            </a:r>
            <a:endParaRPr lang="en-US" smtClean="0"/>
          </a:p>
        </p:txBody>
      </p:sp>
      <p:pic>
        <p:nvPicPr>
          <p:cNvPr id="5" name="Content Placeholder 4" descr="K:\DCIM\100NIKON\DSCN096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981200"/>
            <a:ext cx="2697480" cy="21336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\\ont-pwdc01\users$\amarquez\My Pictures\Spill location\DSCN08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81200"/>
            <a:ext cx="2638425" cy="2066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\\ont-pwdc01\users$\amarquez\My Pictures\Spill location\DSCN08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419600"/>
            <a:ext cx="2743200" cy="2076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i="1" u="sng" dirty="0" smtClean="0"/>
              <a:t>Spill containment Location</a:t>
            </a:r>
            <a:endParaRPr lang="en-US" b="1" i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i="1" dirty="0" smtClean="0"/>
              <a:t>Benson and State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Road closure between Benson and Oaks on State </a:t>
            </a:r>
            <a:r>
              <a:rPr lang="en-US" dirty="0" err="1" smtClean="0"/>
              <a:t>st</a:t>
            </a:r>
            <a:r>
              <a:rPr lang="en-US" dirty="0" smtClean="0"/>
              <a:t>. (Refer to traffic control SOP)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Sand bags to control flow within the storm drain.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Set Bypass pump to divert flow from channel back to the sanitary sewer system.(K10MH111)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Use 25’ suction hose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Use 75’ discharge hose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Vactor</a:t>
            </a:r>
            <a:r>
              <a:rPr lang="en-US" dirty="0" smtClean="0"/>
              <a:t> #1 on standby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Vactor</a:t>
            </a:r>
            <a:r>
              <a:rPr lang="en-US" dirty="0" smtClean="0"/>
              <a:t> #2 on standby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Jetter</a:t>
            </a:r>
            <a:r>
              <a:rPr lang="en-US" dirty="0" smtClean="0"/>
              <a:t> Truck to be used to wash down and clean the storm drain.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18436" name="Picture 3" descr="OntarioMUClogo - 4colorRGB 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762000"/>
            <a:ext cx="419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4#  Woodlark &amp; Walnut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K:\DCIM\100NIKON\DSCN097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133600"/>
            <a:ext cx="3124200" cy="17526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\\ont-pwdc01\users$\amarquez\My Pictures\Spill location\2011-08-03_09-09-19_4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32766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\\ont-pwdc01\users$\amarquez\My Pictures\Spill location\2011-08-03_09-16-02_6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14800"/>
            <a:ext cx="4038600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Walnut and Woodlark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Road closure between Arcadian Shores and Woodlark on Walnut </a:t>
            </a:r>
            <a:r>
              <a:rPr lang="en-US" dirty="0" err="1" smtClean="0"/>
              <a:t>st</a:t>
            </a:r>
            <a:r>
              <a:rPr lang="en-US" dirty="0" smtClean="0"/>
              <a:t>. (Refer to traffic control SOP)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Sand bags to control flow within the storm drain.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Set Bypass pump to divert flow from channel back to the sanitary sewer system.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Use 50’ suction hose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Use 150’ discharge hose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Vactor</a:t>
            </a:r>
            <a:r>
              <a:rPr lang="en-US" dirty="0" smtClean="0"/>
              <a:t> #1 on standby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Vactor</a:t>
            </a:r>
            <a:r>
              <a:rPr lang="en-US" dirty="0" smtClean="0"/>
              <a:t> #2 on standby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Jetter</a:t>
            </a:r>
            <a:r>
              <a:rPr lang="en-US" dirty="0" smtClean="0"/>
              <a:t> Truck to be used to wash down and clean the storm drain.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/>
                </a:solidFill>
                <a:latin typeface="Lucida Calligraphy" pitchFamily="66" charset="0"/>
              </a:rPr>
              <a:t>When all else fails</a:t>
            </a:r>
            <a:endParaRPr lang="en-US" dirty="0">
              <a:solidFill>
                <a:schemeClr val="accent4"/>
              </a:solidFill>
              <a:latin typeface="Lucida Calligraphy" pitchFamily="66" charset="0"/>
            </a:endParaRPr>
          </a:p>
        </p:txBody>
      </p:sp>
      <p:pic>
        <p:nvPicPr>
          <p:cNvPr id="21507" name="Picture 2" descr="http://www.upstateforever.org/upstateupdate/images/sewer-overflow-rosw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4676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accent4"/>
                </a:solidFill>
                <a:latin typeface="Lucida Calligraphy" pitchFamily="66" charset="0"/>
              </a:rPr>
              <a:t>Mutual Aid</a:t>
            </a:r>
            <a:endParaRPr lang="en-US" i="1" dirty="0">
              <a:solidFill>
                <a:schemeClr val="accent4"/>
              </a:solidFill>
              <a:latin typeface="Lucida Calligraphy" pitchFamily="66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438"/>
          </a:xfrm>
        </p:spPr>
        <p:txBody>
          <a:bodyPr/>
          <a:lstStyle/>
          <a:p>
            <a:pPr algn="ctr" eaLnBrk="1" hangingPunct="1"/>
            <a:r>
              <a:rPr lang="en-US" smtClean="0"/>
              <a:t>IEUA</a:t>
            </a:r>
          </a:p>
          <a:p>
            <a:pPr algn="ctr" eaLnBrk="1" hangingPunct="1"/>
            <a:r>
              <a:rPr lang="en-US" smtClean="0"/>
              <a:t>Cucamonga Valley Water</a:t>
            </a:r>
          </a:p>
          <a:p>
            <a:pPr algn="ctr" eaLnBrk="1" hangingPunct="1"/>
            <a:r>
              <a:rPr lang="en-US" smtClean="0"/>
              <a:t>City of Upland</a:t>
            </a:r>
          </a:p>
          <a:p>
            <a:pPr algn="ctr" eaLnBrk="1" hangingPunct="1"/>
            <a:r>
              <a:rPr lang="en-US" smtClean="0"/>
              <a:t>City of Fontana</a:t>
            </a:r>
          </a:p>
          <a:p>
            <a:pPr algn="ctr" eaLnBrk="1" hangingPunct="1"/>
            <a:r>
              <a:rPr lang="en-US" smtClean="0"/>
              <a:t>City of Chino Hills</a:t>
            </a:r>
          </a:p>
          <a:p>
            <a:pPr algn="ctr" eaLnBrk="1" hangingPunct="1"/>
            <a:r>
              <a:rPr lang="en-US" smtClean="0"/>
              <a:t>City of Chino</a:t>
            </a:r>
          </a:p>
          <a:p>
            <a:pPr algn="ctr" eaLnBrk="1" hangingPunct="1"/>
            <a:r>
              <a:rPr lang="en-US" smtClean="0"/>
              <a:t>City of Montclair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Equipment and Personnel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pPr eaLnBrk="1" hangingPunct="1"/>
            <a:r>
              <a:rPr lang="en-US" smtClean="0"/>
              <a:t>2 Combination trucks(Vactor)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 Jetter truck(Vactor)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 CCTV Van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2 Bypass pumps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6 Personnel</a:t>
            </a:r>
          </a:p>
        </p:txBody>
      </p:sp>
      <p:pic>
        <p:nvPicPr>
          <p:cNvPr id="6148" name="Picture 3" descr="http://empireequip.com/images/2003_Vactor_2110_PD/CIMG5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895600"/>
            <a:ext cx="32035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34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i="1" dirty="0" smtClean="0">
                <a:solidFill>
                  <a:schemeClr val="accent4"/>
                </a:solidFill>
                <a:latin typeface="Lucida Calligraphy" pitchFamily="66" charset="0"/>
              </a:rPr>
              <a:t>    Ontario’s Collection System</a:t>
            </a:r>
            <a:endParaRPr lang="en-US" sz="4000" i="1" dirty="0">
              <a:solidFill>
                <a:schemeClr val="accent4"/>
              </a:solidFill>
              <a:latin typeface="Lucida Calligraphy" pitchFamily="66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5715000"/>
          </a:xfrm>
        </p:spPr>
        <p:txBody>
          <a:bodyPr/>
          <a:lstStyle/>
          <a:p>
            <a:pPr eaLnBrk="1" hangingPunct="1"/>
            <a:r>
              <a:rPr lang="en-US" smtClean="0"/>
              <a:t>365 miles of pipe </a:t>
            </a:r>
          </a:p>
          <a:p>
            <a:pPr eaLnBrk="1" hangingPunct="1"/>
            <a:r>
              <a:rPr lang="en-US" smtClean="0"/>
              <a:t>7,582 manholes &amp; cleanouts</a:t>
            </a:r>
          </a:p>
          <a:p>
            <a:pPr eaLnBrk="1" hangingPunct="1"/>
            <a:r>
              <a:rPr lang="en-US" smtClean="0"/>
              <a:t> 3 lift stations</a:t>
            </a:r>
          </a:p>
          <a:p>
            <a:pPr eaLnBrk="1" hangingPunct="1"/>
            <a:r>
              <a:rPr lang="en-US" smtClean="0"/>
              <a:t> 11,588’ of forcemains </a:t>
            </a:r>
          </a:p>
          <a:p>
            <a:pPr eaLnBrk="1" hangingPunct="1"/>
            <a:r>
              <a:rPr lang="en-US" smtClean="0"/>
              <a:t>9 inverted siphons</a:t>
            </a:r>
          </a:p>
          <a:p>
            <a:pPr eaLnBrk="1" hangingPunct="1"/>
            <a:r>
              <a:rPr lang="en-US" smtClean="0"/>
              <a:t> Average sewer load ~18.75 MGD</a:t>
            </a:r>
          </a:p>
          <a:p>
            <a:pPr eaLnBrk="1" hangingPunct="1"/>
            <a:r>
              <a:rPr lang="en-US" smtClean="0"/>
              <a:t> Mostly VCP, 4” - 42” diameter</a:t>
            </a:r>
          </a:p>
          <a:p>
            <a:pPr eaLnBrk="1" hangingPunct="1"/>
            <a:r>
              <a:rPr lang="en-US" smtClean="0"/>
              <a:t> Mostly constructed 1950-1990, but some as early as 1895</a:t>
            </a:r>
          </a:p>
        </p:txBody>
      </p:sp>
      <p:pic>
        <p:nvPicPr>
          <p:cNvPr id="7172" name="Picture 3" descr="http://www.metrorooterusa.com/images/vactor_truck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057400"/>
            <a:ext cx="28575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/>
                </a:solidFill>
                <a:latin typeface="Lucida Calligraphy" pitchFamily="66" charset="0"/>
              </a:rPr>
              <a:t>Line Cleaning Program</a:t>
            </a:r>
            <a:endParaRPr lang="en-US" dirty="0">
              <a:solidFill>
                <a:schemeClr val="accent4"/>
              </a:solidFill>
              <a:latin typeface="Lucida Calligraphy" pitchFamily="66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mtClean="0"/>
              <a:t>Based on a Grid System</a:t>
            </a:r>
          </a:p>
          <a:p>
            <a:pPr algn="ctr" eaLnBrk="1" hangingPunct="1"/>
            <a:r>
              <a:rPr lang="en-US" smtClean="0"/>
              <a:t>58 Grids </a:t>
            </a:r>
          </a:p>
          <a:p>
            <a:pPr algn="ctr" eaLnBrk="1" hangingPunct="1"/>
            <a:r>
              <a:rPr lang="en-US" smtClean="0"/>
              <a:t>Access data base</a:t>
            </a:r>
          </a:p>
        </p:txBody>
      </p:sp>
      <p:pic>
        <p:nvPicPr>
          <p:cNvPr id="8196" name="Picture 3" descr="http://www.metrorooterusa.com/images/vactor_truck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100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"/>
            <a:ext cx="8610600" cy="6553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Grids and jetting forms</a:t>
            </a:r>
            <a:endParaRPr lang="en-US" i="1" smtClean="0"/>
          </a:p>
        </p:txBody>
      </p:sp>
      <p:pic>
        <p:nvPicPr>
          <p:cNvPr id="10243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371600"/>
            <a:ext cx="4648200" cy="5486400"/>
          </a:xfr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48200" y="1524000"/>
          <a:ext cx="4343398" cy="5105411"/>
        </p:xfrm>
        <a:graphic>
          <a:graphicData uri="http://schemas.openxmlformats.org/drawingml/2006/table">
            <a:tbl>
              <a:tblPr/>
              <a:tblGrid>
                <a:gridCol w="413233"/>
                <a:gridCol w="480304"/>
                <a:gridCol w="378267"/>
                <a:gridCol w="413233"/>
                <a:gridCol w="530846"/>
                <a:gridCol w="530846"/>
                <a:gridCol w="522263"/>
                <a:gridCol w="1074406"/>
              </a:tblGrid>
              <a:tr h="1394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latin typeface="Arial"/>
                          <a:ea typeface="Times New Roman"/>
                          <a:cs typeface="Times New Roman"/>
                        </a:rPr>
                        <a:t>SEQ</a:t>
                      </a:r>
                      <a:endParaRPr lang="en-US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FACILITYID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LENGTH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DATE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EMPLOYEE1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EMPLOYEE2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EQUIPMENT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COMMENTS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F11CL1006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171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F11CL1005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F11CL1034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F11CL1035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145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F11CL1004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200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F11CL1003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152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F11CL1031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F11CL1032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351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F11CL1008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160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F11CL1009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154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F10CL1005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216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F10CL1007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157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F10CL1025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275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F10CL1008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270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F10CL1003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219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F11CL1001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216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F11CL1002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140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F11CL1007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138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F10CL1002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275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F10CL1020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228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F10CL1017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225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F10CL1006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217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F10CL1023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F10CL1018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241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F10CL1019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301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F10CL1016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222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F10CL1004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161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F10CL1013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82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F10CL1011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368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F10CL1012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194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F10CL1010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290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F10CL1009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110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F10CL1014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171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F10CL1015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166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Traffic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5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G10CL1029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224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5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G10CL1028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296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5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G10CL1027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296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Traffic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5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38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G10CL1026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276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Traffic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F10CL1001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262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G10CL1046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341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/>
                </a:solidFill>
                <a:latin typeface="Lucida Calligraphy" pitchFamily="66" charset="0"/>
              </a:rPr>
              <a:t>Data Base</a:t>
            </a:r>
            <a:endParaRPr lang="en-US" dirty="0">
              <a:solidFill>
                <a:schemeClr val="accent4"/>
              </a:solidFill>
              <a:latin typeface="Lucida Calligraphy" pitchFamily="66" charset="0"/>
            </a:endParaRP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295400"/>
            <a:ext cx="8839200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838200"/>
            <a:ext cx="8839200" cy="579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B3225C82-4B01-4FD5-B872-F47E8D260C5A">City of Ontario Wastewater Operations and Maintenance</Description0>
    <Source_x002f_Event xmlns="B3225C82-4B01-4FD5-B872-F47E8D260C5A">Sept. 24. 2013 SCAP SCS Meeting</Source_x002f_Event>
    <Posted xmlns="B3225C82-4B01-4FD5-B872-F47E8D260C5A">2013-09-25T07:00:00+00:00</Posted>
    <Year xmlns="B3225C82-4B01-4FD5-B872-F47E8D260C5A">2013</Yea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C16266399E2B46A911C08830B71589" ma:contentTypeVersion="19" ma:contentTypeDescription="Create a new document." ma:contentTypeScope="" ma:versionID="112d8890a96fed696cc8d1b4738a1a79">
  <xsd:schema xmlns:xsd="http://www.w3.org/2001/XMLSchema" xmlns:xs="http://www.w3.org/2001/XMLSchema" xmlns:p="http://schemas.microsoft.com/office/2006/metadata/properties" xmlns:ns2="B3225C82-4B01-4FD5-B872-F47E8D260C5A" targetNamespace="http://schemas.microsoft.com/office/2006/metadata/properties" ma:root="true" ma:fieldsID="c6ef0d823bcaa5c86ca39177c36c84d0" ns2:_="">
    <xsd:import namespace="B3225C82-4B01-4FD5-B872-F47E8D260C5A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Posted" minOccurs="0"/>
                <xsd:element ref="ns2:Year" minOccurs="0"/>
                <xsd:element ref="ns2:Source_x002f_Ev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25C82-4B01-4FD5-B872-F47E8D260C5A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 ma:readOnly="false">
      <xsd:simpleType>
        <xsd:restriction base="dms:Text"/>
      </xsd:simpleType>
    </xsd:element>
    <xsd:element name="Posted" ma:index="9" nillable="true" ma:displayName="Posted" ma:default="[today]" ma:format="DateOnly" ma:internalName="Posted" ma:readOnly="false">
      <xsd:simpleType>
        <xsd:restriction base="dms:DateTime"/>
      </xsd:simpleType>
    </xsd:element>
    <xsd:element name="Year" ma:index="10" nillable="true" ma:displayName="Year" ma:default="Year Posted ?" ma:description="" ma:format="Dropdown" ma:internalName="Year">
      <xsd:simpleType>
        <xsd:restriction base="dms:Choice">
          <xsd:enumeration value="Year Posted ?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</xsd:restriction>
      </xsd:simpleType>
    </xsd:element>
    <xsd:element name="Source_x002f_Event" ma:index="11" nillable="true" ma:displayName="Source/Event" ma:internalName="Source_x002f_Event" ma:readOnly="false">
      <xsd:simpleType>
        <xsd:restriction base="dms:Text">
          <xsd:maxLength value="7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734667-4E02-4BA8-99BE-4A8AD2296C7A}"/>
</file>

<file path=customXml/itemProps2.xml><?xml version="1.0" encoding="utf-8"?>
<ds:datastoreItem xmlns:ds="http://schemas.openxmlformats.org/officeDocument/2006/customXml" ds:itemID="{76C6EB56-FF27-4721-8F28-4FBD618E9BA5}"/>
</file>

<file path=customXml/itemProps3.xml><?xml version="1.0" encoding="utf-8"?>
<ds:datastoreItem xmlns:ds="http://schemas.openxmlformats.org/officeDocument/2006/customXml" ds:itemID="{E900B2B7-F4BA-4A28-948B-AD3ECDE71FC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9146</TotalTime>
  <Words>430</Words>
  <Application>Microsoft Office PowerPoint</Application>
  <PresentationFormat>On-screen Show (4:3)</PresentationFormat>
  <Paragraphs>409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Arial</vt:lpstr>
      <vt:lpstr>Calibri</vt:lpstr>
      <vt:lpstr>Constantia</vt:lpstr>
      <vt:lpstr>Wingdings 2</vt:lpstr>
      <vt:lpstr>Lucida Calligraphy</vt:lpstr>
      <vt:lpstr>Times New Roman</vt:lpstr>
      <vt:lpstr>Flow</vt:lpstr>
      <vt:lpstr>         Wastewater Operations and Maintenance </vt:lpstr>
      <vt:lpstr>Equipment and Personnel </vt:lpstr>
      <vt:lpstr>    Ontario’s Collection System</vt:lpstr>
      <vt:lpstr>Line Cleaning Program</vt:lpstr>
      <vt:lpstr>Slide 5</vt:lpstr>
      <vt:lpstr>Grids and jetting forms</vt:lpstr>
      <vt:lpstr>Data Base</vt:lpstr>
      <vt:lpstr>Slide 8</vt:lpstr>
      <vt:lpstr>Slide 9</vt:lpstr>
      <vt:lpstr>Graph </vt:lpstr>
      <vt:lpstr>Lift Stations (3)</vt:lpstr>
      <vt:lpstr>Bypass storm channel emergency plan</vt:lpstr>
      <vt:lpstr>#1  Benson &amp; State</vt:lpstr>
      <vt:lpstr>Slide 14</vt:lpstr>
      <vt:lpstr>         4#  Woodlark &amp; Walnut </vt:lpstr>
      <vt:lpstr>Slide 16</vt:lpstr>
      <vt:lpstr>When all else fails</vt:lpstr>
      <vt:lpstr>Mutual Aid</vt:lpstr>
      <vt:lpstr>Custom Show 1</vt:lpstr>
    </vt:vector>
  </TitlesOfParts>
  <Company>City of Ontario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Ontario Wastewater Operations and Maintenance</dc:title>
  <dc:creator>17199</dc:creator>
  <cp:lastModifiedBy>18806</cp:lastModifiedBy>
  <cp:revision>426</cp:revision>
  <dcterms:created xsi:type="dcterms:W3CDTF">2013-09-17T14:15:39Z</dcterms:created>
  <dcterms:modified xsi:type="dcterms:W3CDTF">2013-09-24T15:41:49Z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0x01010051C16266399E2B46A911C08830B71589</vt:lpwstr>
  </property>
</Properties>
</file>