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301" r:id="rId4"/>
    <p:sldId id="302" r:id="rId5"/>
    <p:sldId id="313" r:id="rId6"/>
    <p:sldId id="314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5" r:id="rId16"/>
    <p:sldId id="316" r:id="rId17"/>
    <p:sldId id="283" r:id="rId1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240"/>
    <a:srgbClr val="546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28" autoAdjust="0"/>
  </p:normalViewPr>
  <p:slideViewPr>
    <p:cSldViewPr snapToGrid="0" showGuides="1">
      <p:cViewPr>
        <p:scale>
          <a:sx n="90" d="100"/>
          <a:sy n="90" d="100"/>
        </p:scale>
        <p:origin x="-594" y="372"/>
      </p:cViewPr>
      <p:guideLst>
        <p:guide orient="horz" pos="479"/>
        <p:guide orient="horz" pos="4059"/>
        <p:guide orient="horz" pos="1002"/>
        <p:guide pos="5505"/>
        <p:guide pos="255"/>
        <p:guide pos="405"/>
        <p:guide pos="2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3180" y="-96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3F593C0-E737-428D-98C3-24768BED2E46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13E4AAA0-E740-45AC-951A-5445624E0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EA64D06-005B-432F-A936-55A1F57D2330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5EB2C365-63D7-4EB2-BDDD-E14A860F1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main title slide.  Insert the presentation main title in all caps and add a sub-header / title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2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7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2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4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2C365-63D7-4EB2-BDDD-E14A860F1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52519"/>
            <a:ext cx="404813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5140" y="1151769"/>
            <a:ext cx="100012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5165" y="1151769"/>
            <a:ext cx="5938836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7015" y="1151769"/>
            <a:ext cx="100012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7940" y="1151769"/>
            <a:ext cx="100012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 userDrawn="1"/>
        </p:nvSpPr>
        <p:spPr>
          <a:xfrm>
            <a:off x="3105150" y="1151769"/>
            <a:ext cx="100584" cy="4553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25" y="1385886"/>
            <a:ext cx="689543" cy="40757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29" y="4889371"/>
            <a:ext cx="3195859" cy="549404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818" y="5190033"/>
            <a:ext cx="1638604" cy="1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304800" y="323850"/>
            <a:ext cx="8434388" cy="33337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HEADLINES ARE IN ALL CAPS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0"/>
          </p:nvPr>
        </p:nvSpPr>
        <p:spPr>
          <a:xfrm>
            <a:off x="304800" y="622002"/>
            <a:ext cx="8434388" cy="3048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1"/>
          </p:nvPr>
        </p:nvSpPr>
        <p:spPr>
          <a:xfrm>
            <a:off x="310558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43550" y="5802008"/>
            <a:ext cx="3600450" cy="917890"/>
            <a:chOff x="2861470" y="4620908"/>
            <a:chExt cx="3463892" cy="883077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1470" y="4620908"/>
              <a:ext cx="2612571" cy="88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74970" y="4620908"/>
              <a:ext cx="850392" cy="88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31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2"/>
            <a:ext cx="1130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8936315" y="0"/>
            <a:ext cx="1005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4"/>
            <a:ext cx="113063" cy="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8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4"/>
            <a:ext cx="113063" cy="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8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4"/>
            <a:ext cx="113063" cy="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5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4"/>
            <a:ext cx="113063" cy="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9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9689"/>
          <a:stretch/>
        </p:blipFill>
        <p:spPr>
          <a:xfrm>
            <a:off x="0" y="1350335"/>
            <a:ext cx="9167813" cy="5507664"/>
          </a:xfrm>
          <a:prstGeom prst="rect">
            <a:avLst/>
          </a:prstGeom>
        </p:spPr>
      </p:pic>
      <p:grpSp>
        <p:nvGrpSpPr>
          <p:cNvPr id="58" name="Group 57"/>
          <p:cNvGrpSpPr/>
          <p:nvPr userDrawn="1"/>
        </p:nvGrpSpPr>
        <p:grpSpPr>
          <a:xfrm>
            <a:off x="0" y="1858737"/>
            <a:ext cx="6996223" cy="701749"/>
            <a:chOff x="0" y="793455"/>
            <a:chExt cx="6996223" cy="7017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/>
            <p:cNvSpPr/>
            <p:nvPr userDrawn="1"/>
          </p:nvSpPr>
          <p:spPr>
            <a:xfrm>
              <a:off x="0" y="793455"/>
              <a:ext cx="6996223" cy="70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681271" y="882719"/>
              <a:ext cx="6283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FOUNDED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7351194" y="1858737"/>
            <a:ext cx="1814072" cy="707886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1986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0" y="3796143"/>
            <a:ext cx="6996223" cy="701749"/>
            <a:chOff x="0" y="2664785"/>
            <a:chExt cx="6996223" cy="7017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Rectangle 43"/>
            <p:cNvSpPr/>
            <p:nvPr userDrawn="1"/>
          </p:nvSpPr>
          <p:spPr>
            <a:xfrm>
              <a:off x="0" y="2664785"/>
              <a:ext cx="6996223" cy="70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681271" y="2754049"/>
              <a:ext cx="6283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EMPLOYEES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 userDrawn="1"/>
        </p:nvSpPr>
        <p:spPr>
          <a:xfrm>
            <a:off x="7351194" y="3796143"/>
            <a:ext cx="1814072" cy="707886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850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0" y="4762744"/>
            <a:ext cx="6996223" cy="701749"/>
            <a:chOff x="0" y="3600450"/>
            <a:chExt cx="6996223" cy="7017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7" name="Rectangle 46"/>
            <p:cNvSpPr/>
            <p:nvPr userDrawn="1"/>
          </p:nvSpPr>
          <p:spPr>
            <a:xfrm>
              <a:off x="0" y="3600450"/>
              <a:ext cx="6996223" cy="70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681271" y="3689714"/>
              <a:ext cx="6283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STATES WE OPERATE IN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351194" y="4762744"/>
            <a:ext cx="1814072" cy="707886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34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0" y="5729344"/>
            <a:ext cx="6996223" cy="708182"/>
            <a:chOff x="0" y="4664062"/>
            <a:chExt cx="6996223" cy="7081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Rectangle 49"/>
            <p:cNvSpPr/>
            <p:nvPr userDrawn="1"/>
          </p:nvSpPr>
          <p:spPr>
            <a:xfrm>
              <a:off x="0" y="4670495"/>
              <a:ext cx="6996223" cy="70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681271" y="4664062"/>
              <a:ext cx="6283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bg1"/>
                  </a:solidFill>
                </a:rPr>
                <a:t>MUNICIPAL AND INDUSTRIAL WASTEWATER TREATMENT FACILITIES SERVICED NATIONWIDE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7351194" y="5735777"/>
            <a:ext cx="1814072" cy="707886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600+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2825337"/>
            <a:ext cx="6996223" cy="701749"/>
            <a:chOff x="0" y="1814181"/>
            <a:chExt cx="6996223" cy="7017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Rectangle 38"/>
            <p:cNvSpPr/>
            <p:nvPr userDrawn="1"/>
          </p:nvSpPr>
          <p:spPr>
            <a:xfrm>
              <a:off x="0" y="1814181"/>
              <a:ext cx="6996223" cy="70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681271" y="1903445"/>
              <a:ext cx="6283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bg1"/>
                  </a:solidFill>
                </a:rPr>
                <a:t>HEADQUARTERS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7294710" y="2825337"/>
            <a:ext cx="1923717" cy="712091"/>
            <a:chOff x="7273444" y="1814181"/>
            <a:chExt cx="1923717" cy="7120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Rectangle 41"/>
            <p:cNvSpPr/>
            <p:nvPr userDrawn="1"/>
          </p:nvSpPr>
          <p:spPr>
            <a:xfrm>
              <a:off x="7331012" y="1814181"/>
              <a:ext cx="1812988" cy="701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7273444" y="1818386"/>
              <a:ext cx="1923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HOUSTON,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TEXAS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521658" y="394276"/>
            <a:ext cx="8196263" cy="40315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HEADLINES ARE IN ALL CAPS</a:t>
            </a:r>
          </a:p>
        </p:txBody>
      </p:sp>
      <p:cxnSp>
        <p:nvCxnSpPr>
          <p:cNvPr id="78" name="Straight Connector 77"/>
          <p:cNvCxnSpPr/>
          <p:nvPr userDrawn="1"/>
        </p:nvCxnSpPr>
        <p:spPr>
          <a:xfrm>
            <a:off x="636104" y="787698"/>
            <a:ext cx="807768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2"/>
            <a:ext cx="1130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8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52519"/>
            <a:ext cx="404813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5140" y="1151769"/>
            <a:ext cx="100012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5165" y="1151769"/>
            <a:ext cx="5938836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7015" y="1151769"/>
            <a:ext cx="100012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7940" y="1151769"/>
            <a:ext cx="100012" cy="45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 userDrawn="1"/>
        </p:nvSpPr>
        <p:spPr>
          <a:xfrm>
            <a:off x="3105150" y="1151769"/>
            <a:ext cx="100584" cy="4553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29" y="4889371"/>
            <a:ext cx="3195859" cy="549404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818" y="5190033"/>
            <a:ext cx="1638604" cy="1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1054680"/>
            <a:ext cx="1258066" cy="4726996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543550" y="5802008"/>
            <a:ext cx="3600450" cy="917890"/>
            <a:chOff x="2861470" y="4620908"/>
            <a:chExt cx="3463892" cy="883077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1470" y="4620908"/>
              <a:ext cx="2612571" cy="88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74970" y="4620908"/>
              <a:ext cx="850392" cy="88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49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09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8638604" y="0"/>
            <a:ext cx="1005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2974" y="2322513"/>
            <a:ext cx="7391402" cy="46831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HEADLINES ARE IN ALL CAPS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2973" y="2933700"/>
            <a:ext cx="7401725" cy="4000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2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09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2505075" y="0"/>
            <a:ext cx="66389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249" y="0"/>
            <a:ext cx="21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674" y="0"/>
            <a:ext cx="21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57526" y="1276350"/>
            <a:ext cx="5681662" cy="44386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637" y="6372225"/>
            <a:ext cx="171760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09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249" y="0"/>
            <a:ext cx="21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erver\General\1-Clients\Synagro\Visual_Expression\Working_Images\raw\98517026_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674" y="0"/>
            <a:ext cx="21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6104" y="787698"/>
            <a:ext cx="807768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2"/>
            <a:ext cx="1130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2450" y="1205904"/>
            <a:ext cx="8167688" cy="4381500"/>
          </a:xfrm>
        </p:spPr>
        <p:txBody>
          <a:bodyPr>
            <a:normAutofit/>
          </a:bodyPr>
          <a:lstStyle>
            <a:lvl1pPr marL="228600" indent="-22860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Sub-bullets</a:t>
            </a:r>
          </a:p>
          <a:p>
            <a:pPr lvl="2"/>
            <a:r>
              <a:rPr lang="en-US" dirty="0" smtClean="0"/>
              <a:t>Sub-bullets</a:t>
            </a:r>
          </a:p>
          <a:p>
            <a:pPr lvl="3"/>
            <a:r>
              <a:rPr lang="en-US" sz="1400" dirty="0" smtClean="0"/>
              <a:t>Sub-bullets</a:t>
            </a:r>
          </a:p>
          <a:p>
            <a:pPr lvl="4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521658" y="394276"/>
            <a:ext cx="8196263" cy="40315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HEADLINES ARE IN ALL CAPS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936315" y="0"/>
            <a:ext cx="1005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2"/>
            <a:ext cx="1130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2450" y="1333500"/>
            <a:ext cx="3800475" cy="4381500"/>
          </a:xfrm>
        </p:spPr>
        <p:txBody>
          <a:bodyPr>
            <a:normAutofit/>
          </a:bodyPr>
          <a:lstStyle>
            <a:lvl1pPr marL="228600" indent="-228600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Sub-bullets</a:t>
            </a:r>
          </a:p>
          <a:p>
            <a:pPr lvl="2"/>
            <a:r>
              <a:rPr lang="en-US" dirty="0" smtClean="0"/>
              <a:t>Sub-bullets</a:t>
            </a:r>
          </a:p>
          <a:p>
            <a:pPr lvl="3"/>
            <a:r>
              <a:rPr lang="en-US" sz="1400" dirty="0" smtClean="0"/>
              <a:t>Sub-bullets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533900" y="1333500"/>
            <a:ext cx="4205288" cy="43815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6104" y="787698"/>
            <a:ext cx="807768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521658" y="394276"/>
            <a:ext cx="8196263" cy="40315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HEADLINES ARE IN ALL CAPS</a:t>
            </a:r>
          </a:p>
        </p:txBody>
      </p:sp>
    </p:spTree>
    <p:extLst>
      <p:ext uri="{BB962C8B-B14F-4D97-AF65-F5344CB8AC3E}">
        <p14:creationId xmlns:p14="http://schemas.microsoft.com/office/powerpoint/2010/main" val="210722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4"/>
            <a:ext cx="113063" cy="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9842" y="6356350"/>
            <a:ext cx="21336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07238" y="6391454"/>
            <a:ext cx="4065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2450" y="1333500"/>
            <a:ext cx="8167688" cy="4381500"/>
          </a:xfrm>
        </p:spPr>
        <p:txBody>
          <a:bodyPr>
            <a:normAutofit/>
          </a:bodyPr>
          <a:lstStyle>
            <a:lvl1pPr marL="228600" indent="-228600">
              <a:defRPr sz="1600">
                <a:solidFill>
                  <a:schemeClr val="bg1"/>
                </a:solidFill>
              </a:defRPr>
            </a:lvl1pPr>
            <a:lvl2pPr marL="685800" indent="-228600"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Sub-bullets</a:t>
            </a:r>
          </a:p>
          <a:p>
            <a:pPr lvl="2"/>
            <a:r>
              <a:rPr lang="en-US" dirty="0" smtClean="0"/>
              <a:t>Sub-bullets</a:t>
            </a:r>
          </a:p>
          <a:p>
            <a:pPr lvl="3"/>
            <a:r>
              <a:rPr lang="en-US" sz="1400" dirty="0" smtClean="0"/>
              <a:t>Sub-bullets</a:t>
            </a:r>
          </a:p>
          <a:p>
            <a:pPr lvl="1"/>
            <a:endParaRPr lang="en-US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6104" y="787698"/>
            <a:ext cx="80776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521658" y="394276"/>
            <a:ext cx="8196263" cy="40315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HEADLINES ARE IN ALL CAPS</a:t>
            </a:r>
          </a:p>
        </p:txBody>
      </p:sp>
    </p:spTree>
    <p:extLst>
      <p:ext uri="{BB962C8B-B14F-4D97-AF65-F5344CB8AC3E}">
        <p14:creationId xmlns:p14="http://schemas.microsoft.com/office/powerpoint/2010/main" val="287116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546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30" y="392874"/>
            <a:ext cx="113063" cy="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25" y="1627306"/>
            <a:ext cx="6596063" cy="3048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143125" y="2389306"/>
            <a:ext cx="6596063" cy="3048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143125" y="3151306"/>
            <a:ext cx="6596063" cy="3048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143125" y="3913306"/>
            <a:ext cx="6596063" cy="3048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143125" y="4675306"/>
            <a:ext cx="6596063" cy="3048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143125" y="5437306"/>
            <a:ext cx="6596063" cy="3048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6104" y="787698"/>
            <a:ext cx="80776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521658" y="394276"/>
            <a:ext cx="8196263" cy="40315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HEADLINES ARE IN ALL CAPS</a:t>
            </a:r>
          </a:p>
        </p:txBody>
      </p:sp>
    </p:spTree>
    <p:extLst>
      <p:ext uri="{BB962C8B-B14F-4D97-AF65-F5344CB8AC3E}">
        <p14:creationId xmlns:p14="http://schemas.microsoft.com/office/powerpoint/2010/main" val="315616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60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page ‹#›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62" r:id="rId4"/>
    <p:sldLayoutId id="2147483679" r:id="rId5"/>
    <p:sldLayoutId id="2147483660" r:id="rId6"/>
    <p:sldLayoutId id="2147483664" r:id="rId7"/>
    <p:sldLayoutId id="2147483656" r:id="rId8"/>
    <p:sldLayoutId id="2147483651" r:id="rId9"/>
    <p:sldLayoutId id="2147483663" r:id="rId10"/>
    <p:sldLayoutId id="2147483666" r:id="rId11"/>
    <p:sldLayoutId id="2147483667" r:id="rId12"/>
    <p:sldLayoutId id="2147483668" r:id="rId13"/>
    <p:sldLayoutId id="2147483669" r:id="rId14"/>
    <p:sldLayoutId id="2147483681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" y="228153"/>
            <a:ext cx="8761228" cy="333375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COMPONENTS FOR SUCCESSFUL COMPOST FACILITY OPERATIONS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470" y="568837"/>
            <a:ext cx="8434388" cy="304800"/>
          </a:xfrm>
        </p:spPr>
        <p:txBody>
          <a:bodyPr/>
          <a:lstStyle/>
          <a:p>
            <a:r>
              <a:rPr lang="en-US" dirty="0" smtClean="0"/>
              <a:t>SCAP Biosolids Committee Meeting</a:t>
            </a:r>
          </a:p>
          <a:p>
            <a:r>
              <a:rPr lang="en-US" dirty="0" smtClean="0"/>
              <a:t>August 2,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COMPOSTING PROCESS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0760" y="2030820"/>
            <a:ext cx="8750595" cy="3533368"/>
            <a:chOff x="0" y="1828800"/>
            <a:chExt cx="9448800" cy="3735388"/>
          </a:xfrm>
        </p:grpSpPr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0" y="2743200"/>
              <a:ext cx="3657600" cy="2581275"/>
              <a:chOff x="228600" y="2819400"/>
              <a:chExt cx="3657600" cy="2581275"/>
            </a:xfrm>
          </p:grpSpPr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381000" y="2819400"/>
                <a:ext cx="2743200" cy="523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latin typeface="+mj-lt"/>
                  </a:rPr>
                  <a:t>Feedstocks</a:t>
                </a:r>
              </a:p>
            </p:txBody>
          </p:sp>
          <p:grpSp>
            <p:nvGrpSpPr>
              <p:cNvPr id="29" name="Group 66"/>
              <p:cNvGrpSpPr>
                <a:grpSpLocks/>
              </p:cNvGrpSpPr>
              <p:nvPr/>
            </p:nvGrpSpPr>
            <p:grpSpPr bwMode="auto">
              <a:xfrm>
                <a:off x="228600" y="3657600"/>
                <a:ext cx="2725738" cy="1743075"/>
                <a:chOff x="25" y="2256"/>
                <a:chExt cx="1717" cy="1098"/>
              </a:xfrm>
            </p:grpSpPr>
            <p:sp>
              <p:nvSpPr>
                <p:cNvPr id="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" y="2256"/>
                  <a:ext cx="1717" cy="3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latin typeface="+mj-lt"/>
                    </a:rPr>
                    <a:t>Microorganisms</a:t>
                  </a:r>
                </a:p>
              </p:txBody>
            </p:sp>
            <p:sp>
              <p:nvSpPr>
                <p:cNvPr id="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60" y="2688"/>
                  <a:ext cx="897" cy="3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latin typeface="+mj-lt"/>
                    </a:rPr>
                    <a:t>Oxygen</a:t>
                  </a:r>
                </a:p>
              </p:txBody>
            </p:sp>
            <p:sp>
              <p:nvSpPr>
                <p:cNvPr id="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3" y="3024"/>
                  <a:ext cx="712" cy="3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latin typeface="+mj-lt"/>
                    </a:rPr>
                    <a:t>Water</a:t>
                  </a:r>
                </a:p>
              </p:txBody>
            </p:sp>
          </p:grp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 flipV="1">
                <a:off x="1676400" y="4800600"/>
                <a:ext cx="17526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 flipV="1">
                <a:off x="1981200" y="4495800"/>
                <a:ext cx="1371600" cy="76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2895600" y="4038600"/>
                <a:ext cx="533400" cy="76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2438400" y="3124200"/>
                <a:ext cx="144780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5562600" y="3810000"/>
              <a:ext cx="3886200" cy="762000"/>
              <a:chOff x="3264" y="2304"/>
              <a:chExt cx="2448" cy="480"/>
            </a:xfrm>
          </p:grpSpPr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4032" y="2304"/>
                <a:ext cx="1680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2286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atin typeface="+mj-lt"/>
                  </a:rPr>
                  <a:t>Compost</a:t>
                </a:r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672" cy="432"/>
              </a:xfrm>
              <a:prstGeom prst="rightArrow">
                <a:avLst>
                  <a:gd name="adj1" fmla="val 62500"/>
                  <a:gd name="adj2" fmla="val 47452"/>
                </a:avLst>
              </a:prstGeom>
              <a:gradFill rotWithShape="0">
                <a:gsLst>
                  <a:gs pos="0">
                    <a:srgbClr val="33CC33">
                      <a:gamma/>
                      <a:shade val="27451"/>
                      <a:invGamma/>
                    </a:srgbClr>
                  </a:gs>
                  <a:gs pos="100000">
                    <a:srgbClr val="33CC33"/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2998788" y="1828800"/>
              <a:ext cx="4324350" cy="1371600"/>
              <a:chOff x="1841" y="1152"/>
              <a:chExt cx="2724" cy="864"/>
            </a:xfrm>
          </p:grpSpPr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2639" y="1172"/>
                <a:ext cx="461" cy="3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latin typeface="+mj-lt"/>
                  </a:rPr>
                  <a:t>CO</a:t>
                </a:r>
                <a:r>
                  <a:rPr lang="en-US" sz="2800" baseline="-25000" dirty="0">
                    <a:latin typeface="+mj-lt"/>
                  </a:rPr>
                  <a:t>2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1841" y="1152"/>
                <a:ext cx="680" cy="3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latin typeface="+mj-lt"/>
                  </a:rPr>
                  <a:t>Water</a:t>
                </a: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3792" y="1488"/>
                <a:ext cx="773" cy="3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latin typeface="+mj-lt"/>
                  </a:rPr>
                  <a:t>Odors?</a:t>
                </a: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H="1" flipV="1">
                <a:off x="2256" y="1440"/>
                <a:ext cx="384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V="1">
                <a:off x="2832" y="148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3120" y="1440"/>
                <a:ext cx="2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24" name="Line 70"/>
              <p:cNvSpPr>
                <a:spLocks noChangeShapeType="1"/>
              </p:cNvSpPr>
              <p:nvPr/>
            </p:nvSpPr>
            <p:spPr bwMode="auto">
              <a:xfrm flipV="1">
                <a:off x="3216" y="1680"/>
                <a:ext cx="528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+mj-lt"/>
                </a:endParaRPr>
              </a:p>
            </p:txBody>
          </p:sp>
          <p:sp>
            <p:nvSpPr>
              <p:cNvPr id="25" name="Text Box 72"/>
              <p:cNvSpPr txBox="1">
                <a:spLocks noChangeArrowheads="1"/>
              </p:cNvSpPr>
              <p:nvPr/>
            </p:nvSpPr>
            <p:spPr bwMode="auto">
              <a:xfrm>
                <a:off x="3312" y="1152"/>
                <a:ext cx="551" cy="33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latin typeface="+mj-lt"/>
                  </a:rPr>
                  <a:t>Heat</a:t>
                </a:r>
              </a:p>
            </p:txBody>
          </p:sp>
        </p:grpSp>
        <p:sp>
          <p:nvSpPr>
            <p:cNvPr id="17" name="Freeform 3"/>
            <p:cNvSpPr>
              <a:spLocks/>
            </p:cNvSpPr>
            <p:nvPr/>
          </p:nvSpPr>
          <p:spPr bwMode="auto">
            <a:xfrm>
              <a:off x="3124200" y="2819400"/>
              <a:ext cx="2809875" cy="2744788"/>
            </a:xfrm>
            <a:custGeom>
              <a:avLst/>
              <a:gdLst/>
              <a:ahLst/>
              <a:cxnLst>
                <a:cxn ang="0">
                  <a:pos x="32" y="1448"/>
                </a:cxn>
                <a:cxn ang="0">
                  <a:pos x="72" y="1264"/>
                </a:cxn>
                <a:cxn ang="0">
                  <a:pos x="72" y="872"/>
                </a:cxn>
                <a:cxn ang="0">
                  <a:pos x="144" y="760"/>
                </a:cxn>
                <a:cxn ang="0">
                  <a:pos x="168" y="728"/>
                </a:cxn>
                <a:cxn ang="0">
                  <a:pos x="184" y="696"/>
                </a:cxn>
                <a:cxn ang="0">
                  <a:pos x="208" y="680"/>
                </a:cxn>
                <a:cxn ang="0">
                  <a:pos x="280" y="600"/>
                </a:cxn>
                <a:cxn ang="0">
                  <a:pos x="320" y="544"/>
                </a:cxn>
                <a:cxn ang="0">
                  <a:pos x="384" y="480"/>
                </a:cxn>
                <a:cxn ang="0">
                  <a:pos x="416" y="424"/>
                </a:cxn>
                <a:cxn ang="0">
                  <a:pos x="448" y="400"/>
                </a:cxn>
                <a:cxn ang="0">
                  <a:pos x="472" y="376"/>
                </a:cxn>
                <a:cxn ang="0">
                  <a:pos x="600" y="192"/>
                </a:cxn>
                <a:cxn ang="0">
                  <a:pos x="656" y="144"/>
                </a:cxn>
                <a:cxn ang="0">
                  <a:pos x="920" y="0"/>
                </a:cxn>
                <a:cxn ang="0">
                  <a:pos x="1088" y="16"/>
                </a:cxn>
                <a:cxn ang="0">
                  <a:pos x="1192" y="64"/>
                </a:cxn>
                <a:cxn ang="0">
                  <a:pos x="1416" y="256"/>
                </a:cxn>
                <a:cxn ang="0">
                  <a:pos x="1496" y="616"/>
                </a:cxn>
                <a:cxn ang="0">
                  <a:pos x="1552" y="760"/>
                </a:cxn>
                <a:cxn ang="0">
                  <a:pos x="1616" y="968"/>
                </a:cxn>
                <a:cxn ang="0">
                  <a:pos x="1680" y="1144"/>
                </a:cxn>
                <a:cxn ang="0">
                  <a:pos x="1752" y="1472"/>
                </a:cxn>
                <a:cxn ang="0">
                  <a:pos x="1760" y="1608"/>
                </a:cxn>
                <a:cxn ang="0">
                  <a:pos x="1768" y="1664"/>
                </a:cxn>
                <a:cxn ang="0">
                  <a:pos x="1728" y="1696"/>
                </a:cxn>
                <a:cxn ang="0">
                  <a:pos x="1248" y="1720"/>
                </a:cxn>
                <a:cxn ang="0">
                  <a:pos x="760" y="1712"/>
                </a:cxn>
                <a:cxn ang="0">
                  <a:pos x="40" y="1688"/>
                </a:cxn>
                <a:cxn ang="0">
                  <a:pos x="16" y="1576"/>
                </a:cxn>
                <a:cxn ang="0">
                  <a:pos x="0" y="1528"/>
                </a:cxn>
                <a:cxn ang="0">
                  <a:pos x="16" y="1472"/>
                </a:cxn>
                <a:cxn ang="0">
                  <a:pos x="32" y="1448"/>
                </a:cxn>
              </a:cxnLst>
              <a:rect l="0" t="0" r="r" b="b"/>
              <a:pathLst>
                <a:path w="1770" h="1729">
                  <a:moveTo>
                    <a:pt x="32" y="1448"/>
                  </a:moveTo>
                  <a:cubicBezTo>
                    <a:pt x="47" y="1387"/>
                    <a:pt x="57" y="1325"/>
                    <a:pt x="72" y="1264"/>
                  </a:cubicBezTo>
                  <a:cubicBezTo>
                    <a:pt x="68" y="1154"/>
                    <a:pt x="56" y="989"/>
                    <a:pt x="72" y="872"/>
                  </a:cubicBezTo>
                  <a:cubicBezTo>
                    <a:pt x="76" y="843"/>
                    <a:pt x="124" y="784"/>
                    <a:pt x="144" y="760"/>
                  </a:cubicBezTo>
                  <a:cubicBezTo>
                    <a:pt x="153" y="750"/>
                    <a:pt x="161" y="739"/>
                    <a:pt x="168" y="728"/>
                  </a:cubicBezTo>
                  <a:cubicBezTo>
                    <a:pt x="174" y="718"/>
                    <a:pt x="176" y="705"/>
                    <a:pt x="184" y="696"/>
                  </a:cubicBezTo>
                  <a:cubicBezTo>
                    <a:pt x="190" y="689"/>
                    <a:pt x="201" y="686"/>
                    <a:pt x="208" y="680"/>
                  </a:cubicBezTo>
                  <a:cubicBezTo>
                    <a:pt x="235" y="657"/>
                    <a:pt x="257" y="627"/>
                    <a:pt x="280" y="600"/>
                  </a:cubicBezTo>
                  <a:cubicBezTo>
                    <a:pt x="295" y="583"/>
                    <a:pt x="304" y="560"/>
                    <a:pt x="320" y="544"/>
                  </a:cubicBezTo>
                  <a:cubicBezTo>
                    <a:pt x="388" y="476"/>
                    <a:pt x="336" y="548"/>
                    <a:pt x="384" y="480"/>
                  </a:cubicBezTo>
                  <a:cubicBezTo>
                    <a:pt x="396" y="463"/>
                    <a:pt x="402" y="440"/>
                    <a:pt x="416" y="424"/>
                  </a:cubicBezTo>
                  <a:cubicBezTo>
                    <a:pt x="425" y="414"/>
                    <a:pt x="438" y="409"/>
                    <a:pt x="448" y="400"/>
                  </a:cubicBezTo>
                  <a:cubicBezTo>
                    <a:pt x="457" y="393"/>
                    <a:pt x="465" y="385"/>
                    <a:pt x="472" y="376"/>
                  </a:cubicBezTo>
                  <a:cubicBezTo>
                    <a:pt x="518" y="320"/>
                    <a:pt x="556" y="251"/>
                    <a:pt x="600" y="192"/>
                  </a:cubicBezTo>
                  <a:cubicBezTo>
                    <a:pt x="632" y="149"/>
                    <a:pt x="624" y="171"/>
                    <a:pt x="656" y="144"/>
                  </a:cubicBezTo>
                  <a:cubicBezTo>
                    <a:pt x="749" y="66"/>
                    <a:pt x="793" y="21"/>
                    <a:pt x="920" y="0"/>
                  </a:cubicBezTo>
                  <a:cubicBezTo>
                    <a:pt x="976" y="5"/>
                    <a:pt x="1032" y="7"/>
                    <a:pt x="1088" y="16"/>
                  </a:cubicBezTo>
                  <a:cubicBezTo>
                    <a:pt x="1124" y="22"/>
                    <a:pt x="1161" y="48"/>
                    <a:pt x="1192" y="64"/>
                  </a:cubicBezTo>
                  <a:cubicBezTo>
                    <a:pt x="1282" y="109"/>
                    <a:pt x="1355" y="175"/>
                    <a:pt x="1416" y="256"/>
                  </a:cubicBezTo>
                  <a:cubicBezTo>
                    <a:pt x="1446" y="375"/>
                    <a:pt x="1466" y="496"/>
                    <a:pt x="1496" y="616"/>
                  </a:cubicBezTo>
                  <a:cubicBezTo>
                    <a:pt x="1509" y="667"/>
                    <a:pt x="1537" y="710"/>
                    <a:pt x="1552" y="760"/>
                  </a:cubicBezTo>
                  <a:cubicBezTo>
                    <a:pt x="1572" y="827"/>
                    <a:pt x="1577" y="910"/>
                    <a:pt x="1616" y="968"/>
                  </a:cubicBezTo>
                  <a:cubicBezTo>
                    <a:pt x="1629" y="1034"/>
                    <a:pt x="1638" y="1091"/>
                    <a:pt x="1680" y="1144"/>
                  </a:cubicBezTo>
                  <a:cubicBezTo>
                    <a:pt x="1707" y="1253"/>
                    <a:pt x="1734" y="1361"/>
                    <a:pt x="1752" y="1472"/>
                  </a:cubicBezTo>
                  <a:cubicBezTo>
                    <a:pt x="1755" y="1517"/>
                    <a:pt x="1756" y="1563"/>
                    <a:pt x="1760" y="1608"/>
                  </a:cubicBezTo>
                  <a:cubicBezTo>
                    <a:pt x="1762" y="1627"/>
                    <a:pt x="1770" y="1645"/>
                    <a:pt x="1768" y="1664"/>
                  </a:cubicBezTo>
                  <a:cubicBezTo>
                    <a:pt x="1768" y="1664"/>
                    <a:pt x="1728" y="1729"/>
                    <a:pt x="1728" y="1696"/>
                  </a:cubicBezTo>
                  <a:cubicBezTo>
                    <a:pt x="1568" y="1708"/>
                    <a:pt x="1406" y="1694"/>
                    <a:pt x="1248" y="1720"/>
                  </a:cubicBezTo>
                  <a:cubicBezTo>
                    <a:pt x="1085" y="1717"/>
                    <a:pt x="760" y="1712"/>
                    <a:pt x="760" y="1712"/>
                  </a:cubicBezTo>
                  <a:lnTo>
                    <a:pt x="40" y="1688"/>
                  </a:lnTo>
                  <a:cubicBezTo>
                    <a:pt x="30" y="1607"/>
                    <a:pt x="39" y="1644"/>
                    <a:pt x="16" y="1576"/>
                  </a:cubicBezTo>
                  <a:cubicBezTo>
                    <a:pt x="11" y="1560"/>
                    <a:pt x="0" y="1528"/>
                    <a:pt x="0" y="1528"/>
                  </a:cubicBezTo>
                  <a:cubicBezTo>
                    <a:pt x="6" y="1510"/>
                    <a:pt x="8" y="1490"/>
                    <a:pt x="16" y="1472"/>
                  </a:cubicBezTo>
                  <a:cubicBezTo>
                    <a:pt x="20" y="1463"/>
                    <a:pt x="32" y="1448"/>
                    <a:pt x="32" y="1448"/>
                  </a:cubicBez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996633">
                    <a:gamma/>
                    <a:shade val="36471"/>
                    <a:invGamma/>
                  </a:srgbClr>
                </a:gs>
              </a:gsLst>
              <a:lin ang="5400000" scaled="1"/>
            </a:gra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4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COMPOST FACILITY FEEDSTOCK-PROCESS-MARKET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685800"/>
            <a:ext cx="8153400" cy="5810250"/>
            <a:chOff x="381000" y="685800"/>
            <a:chExt cx="8153400" cy="5810250"/>
          </a:xfrm>
        </p:grpSpPr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3124200" y="838200"/>
              <a:ext cx="2160588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 dirty="0">
                  <a:latin typeface="Calibri" pitchFamily="34" charset="0"/>
                </a:rPr>
                <a:t>Identify and quantify </a:t>
              </a:r>
              <a:r>
                <a:rPr lang="en-US" sz="2800" dirty="0" err="1">
                  <a:latin typeface="Calibri" pitchFamily="34" charset="0"/>
                </a:rPr>
                <a:t>Feedstocks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229711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>
                  <a:latin typeface="Calibri" pitchFamily="34" charset="0"/>
                </a:rPr>
                <a:t>Analyze Markets</a:t>
              </a:r>
            </a:p>
          </p:txBody>
        </p: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5715000" y="1828800"/>
              <a:ext cx="28194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>
                  <a:latin typeface="Calibri" pitchFamily="34" charset="0"/>
                </a:rPr>
                <a:t>Develop and adjust recipes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5410200" y="3276600"/>
              <a:ext cx="29718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>
                  <a:latin typeface="Calibri" pitchFamily="34" charset="0"/>
                </a:rPr>
                <a:t>Collect or receive  feedstocks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4876800" y="4876800"/>
              <a:ext cx="351155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>
                  <a:latin typeface="Calibri" pitchFamily="34" charset="0"/>
                </a:rPr>
                <a:t>Process:</a:t>
              </a:r>
            </a:p>
            <a:p>
              <a:pPr algn="ctr"/>
              <a:r>
                <a:rPr lang="en-US" sz="2800">
                  <a:latin typeface="Calibri" pitchFamily="34" charset="0"/>
                </a:rPr>
                <a:t>Grind, Mix, Compost, Cure, Screen, etc.</a:t>
              </a:r>
            </a:p>
          </p:txBody>
        </p:sp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2286000" y="4953000"/>
              <a:ext cx="192563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>
                  <a:latin typeface="Calibri" pitchFamily="34" charset="0"/>
                </a:rPr>
                <a:t>Market and distribute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838200" y="4267200"/>
              <a:ext cx="17684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>
                  <a:latin typeface="Calibri" pitchFamily="34" charset="0"/>
                </a:rPr>
                <a:t>Assess</a:t>
              </a:r>
            </a:p>
          </p:txBody>
        </p:sp>
        <p:cxnSp>
          <p:nvCxnSpPr>
            <p:cNvPr id="17" name="Shape 10"/>
            <p:cNvCxnSpPr>
              <a:stCxn id="9" idx="0"/>
              <a:endCxn id="8" idx="1"/>
            </p:cNvCxnSpPr>
            <p:nvPr/>
          </p:nvCxnSpPr>
          <p:spPr>
            <a:xfrm rot="5400000" flipH="1" flipV="1">
              <a:off x="1796257" y="1491456"/>
              <a:ext cx="1289050" cy="1366837"/>
            </a:xfrm>
            <a:prstGeom prst="curvedConnector2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7155656" y="2826544"/>
              <a:ext cx="392113" cy="730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39"/>
            <p:cNvCxnSpPr>
              <a:stCxn id="15" idx="1"/>
              <a:endCxn id="16" idx="2"/>
            </p:cNvCxnSpPr>
            <p:nvPr/>
          </p:nvCxnSpPr>
          <p:spPr>
            <a:xfrm rot="10800000">
              <a:off x="1722438" y="4791075"/>
              <a:ext cx="563562" cy="639763"/>
            </a:xfrm>
            <a:prstGeom prst="curvedConnector2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0"/>
              <a:endCxn id="9" idx="2"/>
            </p:cNvCxnSpPr>
            <p:nvPr/>
          </p:nvCxnSpPr>
          <p:spPr>
            <a:xfrm rot="5400000" flipH="1" flipV="1">
              <a:off x="1493045" y="4002881"/>
              <a:ext cx="493712" cy="349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495800" y="4419600"/>
              <a:ext cx="3852863" cy="2076450"/>
            </a:xfrm>
            <a:prstGeom prst="round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83"/>
            <p:cNvSpPr txBox="1">
              <a:spLocks noChangeArrowheads="1"/>
            </p:cNvSpPr>
            <p:nvPr/>
          </p:nvSpPr>
          <p:spPr bwMode="auto">
            <a:xfrm>
              <a:off x="4495800" y="4572000"/>
              <a:ext cx="1828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>
                  <a:latin typeface="Calibri" pitchFamily="34" charset="0"/>
                </a:rPr>
                <a:t>Compost Facility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81000" y="685800"/>
              <a:ext cx="1168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dirty="0">
                  <a:latin typeface="Calibri" pitchFamily="34" charset="0"/>
                </a:rPr>
                <a:t>Start here or here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447800" y="1143000"/>
              <a:ext cx="1600200" cy="228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488950" y="2178050"/>
              <a:ext cx="998538" cy="30003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6781800" y="4267200"/>
              <a:ext cx="304800" cy="536575"/>
            </a:xfrm>
            <a:custGeom>
              <a:avLst/>
              <a:gdLst>
                <a:gd name="connsiteX0" fmla="*/ 179173 w 179173"/>
                <a:gd name="connsiteY0" fmla="*/ 0 h 834081"/>
                <a:gd name="connsiteX1" fmla="*/ 111211 w 179173"/>
                <a:gd name="connsiteY1" fmla="*/ 469557 h 834081"/>
                <a:gd name="connsiteX2" fmla="*/ 0 w 179173"/>
                <a:gd name="connsiteY2" fmla="*/ 834081 h 834081"/>
                <a:gd name="connsiteX3" fmla="*/ 0 w 179173"/>
                <a:gd name="connsiteY3" fmla="*/ 834081 h 83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173" h="834081">
                  <a:moveTo>
                    <a:pt x="179173" y="0"/>
                  </a:moveTo>
                  <a:cubicBezTo>
                    <a:pt x="160123" y="165272"/>
                    <a:pt x="141073" y="330544"/>
                    <a:pt x="111211" y="469557"/>
                  </a:cubicBezTo>
                  <a:cubicBezTo>
                    <a:pt x="81349" y="608571"/>
                    <a:pt x="0" y="834081"/>
                    <a:pt x="0" y="834081"/>
                  </a:cubicBezTo>
                  <a:lnTo>
                    <a:pt x="0" y="834081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4875760">
              <a:off x="1593057" y="621506"/>
              <a:ext cx="1709738" cy="3673475"/>
            </a:xfrm>
            <a:prstGeom prst="arc">
              <a:avLst>
                <a:gd name="adj1" fmla="val 16200000"/>
                <a:gd name="adj2" fmla="val 67163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3048000"/>
              <a:ext cx="3200400" cy="13716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34000" y="1371600"/>
              <a:ext cx="1981200" cy="533400"/>
            </a:xfrm>
            <a:custGeom>
              <a:avLst/>
              <a:gdLst>
                <a:gd name="connsiteX0" fmla="*/ 0 w 1869743"/>
                <a:gd name="connsiteY0" fmla="*/ 104632 h 814315"/>
                <a:gd name="connsiteX1" fmla="*/ 1542197 w 1869743"/>
                <a:gd name="connsiteY1" fmla="*/ 118280 h 814315"/>
                <a:gd name="connsiteX2" fmla="*/ 1869743 w 1869743"/>
                <a:gd name="connsiteY2" fmla="*/ 814315 h 814315"/>
                <a:gd name="connsiteX3" fmla="*/ 1869743 w 1869743"/>
                <a:gd name="connsiteY3" fmla="*/ 814315 h 814315"/>
                <a:gd name="connsiteX0" fmla="*/ 0 w 1869743"/>
                <a:gd name="connsiteY0" fmla="*/ 52316 h 761999"/>
                <a:gd name="connsiteX1" fmla="*/ 1542197 w 1869743"/>
                <a:gd name="connsiteY1" fmla="*/ 218364 h 761999"/>
                <a:gd name="connsiteX2" fmla="*/ 1869743 w 1869743"/>
                <a:gd name="connsiteY2" fmla="*/ 761999 h 761999"/>
                <a:gd name="connsiteX3" fmla="*/ 1869743 w 1869743"/>
                <a:gd name="connsiteY3" fmla="*/ 761999 h 761999"/>
                <a:gd name="connsiteX0" fmla="*/ 0 w 1869743"/>
                <a:gd name="connsiteY0" fmla="*/ 52316 h 761999"/>
                <a:gd name="connsiteX1" fmla="*/ 1542197 w 1869743"/>
                <a:gd name="connsiteY1" fmla="*/ 218364 h 761999"/>
                <a:gd name="connsiteX2" fmla="*/ 1869743 w 1869743"/>
                <a:gd name="connsiteY2" fmla="*/ 761999 h 761999"/>
                <a:gd name="connsiteX3" fmla="*/ 1869743 w 1869743"/>
                <a:gd name="connsiteY3" fmla="*/ 761999 h 761999"/>
                <a:gd name="connsiteX0" fmla="*/ 0 w 1869743"/>
                <a:gd name="connsiteY0" fmla="*/ 52316 h 761999"/>
                <a:gd name="connsiteX1" fmla="*/ 1542197 w 1869743"/>
                <a:gd name="connsiteY1" fmla="*/ 218364 h 761999"/>
                <a:gd name="connsiteX2" fmla="*/ 1869743 w 1869743"/>
                <a:gd name="connsiteY2" fmla="*/ 761999 h 761999"/>
                <a:gd name="connsiteX3" fmla="*/ 1869743 w 1869743"/>
                <a:gd name="connsiteY3" fmla="*/ 761999 h 761999"/>
                <a:gd name="connsiteX0" fmla="*/ 0 w 1869743"/>
                <a:gd name="connsiteY0" fmla="*/ 52316 h 761999"/>
                <a:gd name="connsiteX1" fmla="*/ 1542197 w 1869743"/>
                <a:gd name="connsiteY1" fmla="*/ 218364 h 761999"/>
                <a:gd name="connsiteX2" fmla="*/ 1869743 w 1869743"/>
                <a:gd name="connsiteY2" fmla="*/ 761999 h 761999"/>
                <a:gd name="connsiteX3" fmla="*/ 1869743 w 1869743"/>
                <a:gd name="connsiteY3" fmla="*/ 761999 h 761999"/>
                <a:gd name="connsiteX0" fmla="*/ 0 w 1869743"/>
                <a:gd name="connsiteY0" fmla="*/ 0 h 709683"/>
                <a:gd name="connsiteX1" fmla="*/ 1542197 w 1869743"/>
                <a:gd name="connsiteY1" fmla="*/ 166048 h 709683"/>
                <a:gd name="connsiteX2" fmla="*/ 1869743 w 1869743"/>
                <a:gd name="connsiteY2" fmla="*/ 709683 h 709683"/>
                <a:gd name="connsiteX3" fmla="*/ 1869743 w 1869743"/>
                <a:gd name="connsiteY3" fmla="*/ 709683 h 709683"/>
                <a:gd name="connsiteX0" fmla="*/ 0 w 1869743"/>
                <a:gd name="connsiteY0" fmla="*/ 0 h 709683"/>
                <a:gd name="connsiteX1" fmla="*/ 1542197 w 1869743"/>
                <a:gd name="connsiteY1" fmla="*/ 166048 h 709683"/>
                <a:gd name="connsiteX2" fmla="*/ 1869743 w 1869743"/>
                <a:gd name="connsiteY2" fmla="*/ 709683 h 709683"/>
                <a:gd name="connsiteX3" fmla="*/ 1869743 w 1869743"/>
                <a:gd name="connsiteY3" fmla="*/ 709683 h 709683"/>
                <a:gd name="connsiteX0" fmla="*/ 0 w 1869743"/>
                <a:gd name="connsiteY0" fmla="*/ 0 h 709683"/>
                <a:gd name="connsiteX1" fmla="*/ 1542197 w 1869743"/>
                <a:gd name="connsiteY1" fmla="*/ 166048 h 709683"/>
                <a:gd name="connsiteX2" fmla="*/ 1869743 w 1869743"/>
                <a:gd name="connsiteY2" fmla="*/ 709683 h 709683"/>
                <a:gd name="connsiteX3" fmla="*/ 1869743 w 1869743"/>
                <a:gd name="connsiteY3" fmla="*/ 709683 h 7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743" h="709683">
                  <a:moveTo>
                    <a:pt x="0" y="0"/>
                  </a:moveTo>
                  <a:cubicBezTo>
                    <a:pt x="634659" y="10969"/>
                    <a:pt x="1230573" y="47768"/>
                    <a:pt x="1542197" y="166048"/>
                  </a:cubicBezTo>
                  <a:cubicBezTo>
                    <a:pt x="1853821" y="284328"/>
                    <a:pt x="1831337" y="521464"/>
                    <a:pt x="1869743" y="709683"/>
                  </a:cubicBezTo>
                  <a:lnTo>
                    <a:pt x="1869743" y="709683"/>
                  </a:lnTo>
                </a:path>
              </a:pathLst>
            </a:custGeom>
            <a:ln w="38100" cap="sq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rot="10800000">
            <a:off x="4211638" y="5430838"/>
            <a:ext cx="665162" cy="138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KEY PROCESS VARIABLES for Control of the Composting Process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52450" y="1705655"/>
            <a:ext cx="8167688" cy="43815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Initial </a:t>
            </a:r>
            <a:r>
              <a:rPr lang="en-US" sz="2000" u="sng" dirty="0" smtClean="0"/>
              <a:t>feedstock</a:t>
            </a:r>
            <a:r>
              <a:rPr lang="en-US" sz="2000" dirty="0" smtClean="0"/>
              <a:t> mix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Pile </a:t>
            </a:r>
            <a:r>
              <a:rPr lang="en-US" sz="2000" u="sng" dirty="0" smtClean="0"/>
              <a:t>moisture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Pile </a:t>
            </a:r>
            <a:r>
              <a:rPr lang="en-US" sz="2000" u="sng" dirty="0" smtClean="0"/>
              <a:t>aeration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Pile </a:t>
            </a:r>
            <a:r>
              <a:rPr lang="en-US" sz="2000" u="sng" dirty="0" smtClean="0"/>
              <a:t>shape and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Pile </a:t>
            </a:r>
            <a:r>
              <a:rPr lang="en-US" sz="2000" u="sng" dirty="0" smtClean="0"/>
              <a:t>temperature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Composting retention </a:t>
            </a:r>
            <a:r>
              <a:rPr lang="en-US" sz="2000" u="sng" dirty="0" smtClean="0"/>
              <a:t>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2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FEEDSTOCKS:  YOUR RAW MATERIAL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smtClean="0"/>
              <a:t>Chemical Composition</a:t>
            </a:r>
            <a:endParaRPr lang="en-US" sz="2000" dirty="0"/>
          </a:p>
          <a:p>
            <a:pPr lvl="1"/>
            <a:r>
              <a:rPr lang="en-US" sz="1800" dirty="0" smtClean="0"/>
              <a:t>Organic Matter, Nutrients, Degradability</a:t>
            </a:r>
            <a:endParaRPr lang="en-US" sz="1800" dirty="0"/>
          </a:p>
          <a:p>
            <a:r>
              <a:rPr lang="en-US" sz="2000" dirty="0" smtClean="0"/>
              <a:t>Physical Characteristics</a:t>
            </a:r>
            <a:endParaRPr lang="en-US" sz="2000" dirty="0"/>
          </a:p>
          <a:p>
            <a:pPr lvl="1"/>
            <a:r>
              <a:rPr lang="en-US" sz="1800" dirty="0" smtClean="0"/>
              <a:t>Moisture, Bulk density, Heterogeneity</a:t>
            </a:r>
            <a:endParaRPr lang="en-US" sz="1800" dirty="0"/>
          </a:p>
          <a:p>
            <a:r>
              <a:rPr lang="en-US" sz="2000" dirty="0" smtClean="0"/>
              <a:t>Other</a:t>
            </a:r>
          </a:p>
          <a:p>
            <a:pPr lvl="1"/>
            <a:r>
              <a:rPr lang="en-US" sz="1800" dirty="0" smtClean="0"/>
              <a:t>Contamination, Cost, Availability, Regulations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FEEDSTOCK SUMMARY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feedstock has certain attributes</a:t>
            </a:r>
          </a:p>
          <a:p>
            <a:r>
              <a:rPr lang="en-US" sz="2000" dirty="0" smtClean="0"/>
              <a:t>The RECIPE is how </a:t>
            </a:r>
            <a:r>
              <a:rPr lang="en-US" sz="2000" dirty="0" err="1" smtClean="0"/>
              <a:t>feedstocks</a:t>
            </a:r>
            <a:r>
              <a:rPr lang="en-US" sz="2000" dirty="0" smtClean="0"/>
              <a:t> are combined</a:t>
            </a:r>
          </a:p>
          <a:p>
            <a:r>
              <a:rPr lang="en-US" sz="2000" dirty="0" smtClean="0"/>
              <a:t>Composting system designed for </a:t>
            </a:r>
            <a:r>
              <a:rPr lang="en-US" sz="2000" dirty="0" err="1" smtClean="0"/>
              <a:t>feedstocks</a:t>
            </a:r>
            <a:endParaRPr lang="en-US" sz="2000" dirty="0" smtClean="0"/>
          </a:p>
          <a:p>
            <a:r>
              <a:rPr lang="en-US" sz="2000" dirty="0" smtClean="0"/>
              <a:t>Regulations are always partly based on feedstock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05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Health &amp; Safety</a:t>
            </a:r>
          </a:p>
          <a:p>
            <a:r>
              <a:rPr lang="en-US" sz="2000" dirty="0" smtClean="0"/>
              <a:t>Initial Mix Ratios</a:t>
            </a:r>
          </a:p>
          <a:p>
            <a:r>
              <a:rPr lang="en-US" sz="2000" dirty="0" smtClean="0"/>
              <a:t>Moisture</a:t>
            </a:r>
          </a:p>
          <a:p>
            <a:r>
              <a:rPr lang="en-US" sz="2000" dirty="0" smtClean="0"/>
              <a:t>Aeration</a:t>
            </a:r>
          </a:p>
          <a:p>
            <a:r>
              <a:rPr lang="en-US" sz="2000" dirty="0" smtClean="0"/>
              <a:t>Temperature</a:t>
            </a:r>
          </a:p>
          <a:p>
            <a:r>
              <a:rPr lang="en-US" sz="2000" dirty="0" smtClean="0"/>
              <a:t>Time</a:t>
            </a:r>
          </a:p>
          <a:p>
            <a:r>
              <a:rPr lang="en-US" sz="2000" dirty="0" smtClean="0"/>
              <a:t>Curing/Maturity</a:t>
            </a:r>
          </a:p>
          <a:p>
            <a:r>
              <a:rPr lang="en-US" sz="2000" dirty="0" smtClean="0"/>
              <a:t>Testing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73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SUMMARY:  Key Initial Parameters for Composting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16652"/>
              </p:ext>
            </p:extLst>
          </p:nvPr>
        </p:nvGraphicFramePr>
        <p:xfrm>
          <a:off x="672155" y="1528763"/>
          <a:ext cx="7834312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6950911" imgH="3911569" progId="Word.Document.12">
                  <p:embed/>
                </p:oleObj>
              </mc:Choice>
              <mc:Fallback>
                <p:oleObj name="Document" r:id="rId4" imgW="6950911" imgH="391156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55" y="1528763"/>
                        <a:ext cx="7834312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6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9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52449" y="1205904"/>
            <a:ext cx="6890341" cy="43815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Facility Siting Considerations</a:t>
            </a:r>
          </a:p>
          <a:p>
            <a:r>
              <a:rPr lang="en-US" sz="2000" dirty="0" smtClean="0"/>
              <a:t>Composting Technologies</a:t>
            </a:r>
          </a:p>
          <a:p>
            <a:r>
              <a:rPr lang="en-US" sz="2000" dirty="0" smtClean="0"/>
              <a:t>Permitting</a:t>
            </a:r>
          </a:p>
          <a:p>
            <a:r>
              <a:rPr lang="en-US" sz="2000" dirty="0" smtClean="0"/>
              <a:t>Regulatory Compliance</a:t>
            </a:r>
          </a:p>
          <a:p>
            <a:r>
              <a:rPr lang="en-US" sz="2000" dirty="0" smtClean="0"/>
              <a:t>Process Control</a:t>
            </a:r>
          </a:p>
          <a:p>
            <a:r>
              <a:rPr lang="en-US" sz="2000" dirty="0" smtClean="0"/>
              <a:t>Compost Quality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6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FACILITY SITING CONSIDERATIONS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52450" y="1205904"/>
            <a:ext cx="8167688" cy="4381500"/>
          </a:xfrm>
        </p:spPr>
        <p:txBody>
          <a:bodyPr/>
          <a:lstStyle/>
          <a:p>
            <a:r>
              <a:rPr lang="en-US" sz="2000" dirty="0" smtClean="0"/>
              <a:t>Location, Location, Location!</a:t>
            </a:r>
          </a:p>
          <a:p>
            <a:pPr lvl="1"/>
            <a:r>
              <a:rPr lang="en-US" sz="1800" dirty="0" smtClean="0"/>
              <a:t>Regulations</a:t>
            </a:r>
          </a:p>
          <a:p>
            <a:pPr lvl="1"/>
            <a:r>
              <a:rPr lang="en-US" sz="1800" dirty="0" smtClean="0"/>
              <a:t>Nearby Compost Market</a:t>
            </a:r>
          </a:p>
          <a:p>
            <a:pPr lvl="1"/>
            <a:r>
              <a:rPr lang="en-US" sz="1800" dirty="0" smtClean="0"/>
              <a:t>Sensitive Receptors</a:t>
            </a:r>
          </a:p>
          <a:p>
            <a:r>
              <a:rPr lang="en-US" sz="2000" dirty="0" smtClean="0"/>
              <a:t>Public Education/Politics</a:t>
            </a:r>
          </a:p>
          <a:p>
            <a:pPr lvl="1"/>
            <a:r>
              <a:rPr lang="en-US" sz="1800" dirty="0" smtClean="0"/>
              <a:t>Education Begins Early</a:t>
            </a:r>
          </a:p>
          <a:p>
            <a:pPr lvl="1"/>
            <a:r>
              <a:rPr lang="en-US" sz="1800" dirty="0" smtClean="0"/>
              <a:t>Keep it Simple</a:t>
            </a:r>
          </a:p>
          <a:p>
            <a:pPr lvl="1"/>
            <a:r>
              <a:rPr lang="en-US" sz="1800" dirty="0" smtClean="0"/>
              <a:t>Remember the Benefits</a:t>
            </a:r>
          </a:p>
          <a:p>
            <a:pPr lvl="2"/>
            <a:r>
              <a:rPr lang="en-US" sz="1800" dirty="0" smtClean="0"/>
              <a:t>Diversion</a:t>
            </a:r>
          </a:p>
          <a:p>
            <a:pPr lvl="2"/>
            <a:r>
              <a:rPr lang="en-US" sz="1800" dirty="0" smtClean="0"/>
              <a:t>Soil Enhancement</a:t>
            </a:r>
          </a:p>
          <a:p>
            <a:pPr lvl="2"/>
            <a:r>
              <a:rPr lang="en-US" sz="1800" dirty="0" smtClean="0"/>
              <a:t>Erosion Control</a:t>
            </a:r>
          </a:p>
          <a:p>
            <a:pPr lvl="1"/>
            <a:r>
              <a:rPr lang="en-US" sz="1800" dirty="0" smtClean="0"/>
              <a:t>Don’t ignore the public/politics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94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COMPOSTING TECHNOLOGY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52450" y="1205904"/>
            <a:ext cx="4043363" cy="16648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Windrow</a:t>
            </a:r>
          </a:p>
          <a:p>
            <a:r>
              <a:rPr lang="en-US" sz="1800" dirty="0" smtClean="0"/>
              <a:t>Negative Aerated Static Pile with </a:t>
            </a:r>
            <a:r>
              <a:rPr lang="en-US" sz="1800" dirty="0" err="1" smtClean="0"/>
              <a:t>Biofiltration</a:t>
            </a:r>
            <a:endParaRPr lang="en-US" sz="1800" dirty="0" smtClean="0"/>
          </a:p>
          <a:p>
            <a:r>
              <a:rPr lang="en-US" sz="1800" dirty="0" smtClean="0"/>
              <a:t>In-vessel</a:t>
            </a:r>
            <a:endParaRPr lang="en-US" sz="1800" dirty="0"/>
          </a:p>
        </p:txBody>
      </p:sp>
      <p:pic>
        <p:nvPicPr>
          <p:cNvPr id="7" name="Picture 8" descr="pa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24313" cy="2057400"/>
          </a:xfrm>
          <a:prstGeom prst="rect">
            <a:avLst/>
          </a:prstGeom>
          <a:noFill/>
        </p:spPr>
      </p:pic>
      <p:pic>
        <p:nvPicPr>
          <p:cNvPr id="8" name="Content Placeholder 7" descr="CAI-Synagro-062307-23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810000"/>
            <a:ext cx="3429000" cy="2571750"/>
          </a:xfrm>
          <a:prstGeom prst="rect">
            <a:avLst/>
          </a:prstGeom>
        </p:spPr>
      </p:pic>
      <p:pic>
        <p:nvPicPr>
          <p:cNvPr id="9" name="Content Placeholder 7" descr="CAI-Synagro-062307-23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r="6020" b="13559"/>
          <a:stretch>
            <a:fillRect/>
          </a:stretch>
        </p:blipFill>
        <p:spPr bwMode="auto">
          <a:xfrm>
            <a:off x="1270000" y="3810000"/>
            <a:ext cx="3759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COMPOSTING TECHNOLOGY:  </a:t>
            </a:r>
          </a:p>
          <a:p>
            <a:pPr marL="0" indent="0">
              <a:buNone/>
            </a:pPr>
            <a:r>
              <a:rPr lang="en-US" sz="2000" u="sng" dirty="0" smtClean="0"/>
              <a:t>Negative Aerated Static Pile Composting</a:t>
            </a:r>
            <a:endParaRPr lang="en-US" sz="2000" u="sng" dirty="0"/>
          </a:p>
        </p:txBody>
      </p:sp>
      <p:pic>
        <p:nvPicPr>
          <p:cNvPr id="10" name="Picture 14" descr="CompostSystems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1" y="1600200"/>
            <a:ext cx="37338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KIC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19" y="1600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6447043"/>
              </p:ext>
            </p:extLst>
          </p:nvPr>
        </p:nvGraphicFramePr>
        <p:xfrm>
          <a:off x="733620" y="4436616"/>
          <a:ext cx="746760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6" imgW="19424186" imgH="5001323" progId="">
                  <p:embed/>
                </p:oleObj>
              </mc:Choice>
              <mc:Fallback>
                <p:oleObj name="Photo Editor Photo" r:id="rId6" imgW="19424186" imgH="5001323" progId="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20" y="4436616"/>
                        <a:ext cx="7467600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9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COMPOSTING TECHNOLOGY:  </a:t>
            </a:r>
          </a:p>
          <a:p>
            <a:pPr marL="0" indent="0">
              <a:buNone/>
            </a:pPr>
            <a:r>
              <a:rPr lang="en-US" sz="2000" u="sng" dirty="0" smtClean="0"/>
              <a:t>Negative Aerated Static Pile Composting</a:t>
            </a:r>
            <a:endParaRPr lang="en-US" sz="2000" u="sng" dirty="0"/>
          </a:p>
        </p:txBody>
      </p:sp>
      <p:pic>
        <p:nvPicPr>
          <p:cNvPr id="7" name="Picture 14" descr="IMG_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91" y="1524000"/>
            <a:ext cx="3352800" cy="2514600"/>
          </a:xfrm>
          <a:prstGeom prst="rect">
            <a:avLst/>
          </a:prstGeom>
        </p:spPr>
      </p:pic>
      <p:pic>
        <p:nvPicPr>
          <p:cNvPr id="8" name="Picture 15" descr="IMG_19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55" y="1524000"/>
            <a:ext cx="3365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SKIC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158" y="4191000"/>
            <a:ext cx="3352800" cy="2514600"/>
          </a:xfrm>
          <a:prstGeom prst="rect">
            <a:avLst/>
          </a:prstGeom>
        </p:spPr>
      </p:pic>
      <p:pic>
        <p:nvPicPr>
          <p:cNvPr id="12" name="Picture 19" descr="prob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22" y="4191000"/>
            <a:ext cx="33861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PERMITTING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Local Conditional Use </a:t>
            </a:r>
            <a:r>
              <a:rPr lang="en-US" sz="2000" dirty="0" smtClean="0"/>
              <a:t>Permit</a:t>
            </a:r>
          </a:p>
          <a:p>
            <a:r>
              <a:rPr lang="en-US" sz="2000" dirty="0" smtClean="0"/>
              <a:t>CEQA</a:t>
            </a:r>
            <a:endParaRPr lang="en-US" sz="2000" dirty="0"/>
          </a:p>
          <a:p>
            <a:r>
              <a:rPr lang="en-US" sz="2000" dirty="0" smtClean="0"/>
              <a:t>CA Solid Waste Facility Permit</a:t>
            </a:r>
          </a:p>
          <a:p>
            <a:pPr lvl="1"/>
            <a:r>
              <a:rPr lang="en-US" sz="1800" dirty="0" smtClean="0"/>
              <a:t>Report of Compost Site Information</a:t>
            </a:r>
          </a:p>
          <a:p>
            <a:pPr lvl="1"/>
            <a:r>
              <a:rPr lang="en-US" sz="1800" dirty="0" smtClean="0"/>
              <a:t>Odor Impact Minimization Plan</a:t>
            </a:r>
          </a:p>
          <a:p>
            <a:r>
              <a:rPr lang="en-US" sz="2000" dirty="0" smtClean="0"/>
              <a:t>Regional Water Quality Control Board</a:t>
            </a:r>
          </a:p>
          <a:p>
            <a:r>
              <a:rPr lang="en-US" sz="2000" dirty="0" smtClean="0"/>
              <a:t>Local Air District Permit</a:t>
            </a:r>
          </a:p>
          <a:p>
            <a:r>
              <a:rPr lang="en-US" sz="2000" dirty="0" smtClean="0"/>
              <a:t>U.S. EPA Registration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0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REGULATORY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Inbound Materials Monitoring</a:t>
            </a:r>
          </a:p>
          <a:p>
            <a:pPr lvl="1"/>
            <a:r>
              <a:rPr lang="en-US" sz="1800" dirty="0"/>
              <a:t>Biosolids</a:t>
            </a:r>
          </a:p>
          <a:p>
            <a:pPr lvl="1"/>
            <a:r>
              <a:rPr lang="en-US" sz="1800" dirty="0"/>
              <a:t>Carbon </a:t>
            </a:r>
            <a:r>
              <a:rPr lang="en-US" sz="1800" dirty="0" err="1"/>
              <a:t>Feedstocks</a:t>
            </a:r>
            <a:r>
              <a:rPr lang="en-US" sz="1800" dirty="0"/>
              <a:t> </a:t>
            </a:r>
          </a:p>
          <a:p>
            <a:r>
              <a:rPr lang="en-US" sz="2000" dirty="0"/>
              <a:t>Process Water Management</a:t>
            </a:r>
          </a:p>
          <a:p>
            <a:r>
              <a:rPr lang="en-US" sz="2000" dirty="0"/>
              <a:t>Ground Water Monitoring</a:t>
            </a:r>
          </a:p>
          <a:p>
            <a:r>
              <a:rPr lang="en-US" sz="2000" dirty="0"/>
              <a:t>Special Occurrences</a:t>
            </a:r>
          </a:p>
          <a:p>
            <a:r>
              <a:rPr lang="en-US" sz="2000" dirty="0"/>
              <a:t>Source Testing</a:t>
            </a:r>
          </a:p>
          <a:p>
            <a:r>
              <a:rPr lang="en-US" sz="2000" dirty="0"/>
              <a:t>Compost Samplin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 </a:t>
            </a:r>
          </a:p>
          <a:p>
            <a:pPr lvl="1"/>
            <a:r>
              <a:rPr lang="en-US" sz="1800" dirty="0"/>
              <a:t>C.C.R. Title 14, Chapter 3.1, Article 7</a:t>
            </a:r>
          </a:p>
          <a:p>
            <a:pPr lvl="2"/>
            <a:r>
              <a:rPr lang="en-US" sz="1800" dirty="0"/>
              <a:t>Metals Concentrations (max)</a:t>
            </a:r>
          </a:p>
          <a:p>
            <a:pPr lvl="2"/>
            <a:r>
              <a:rPr lang="en-US" sz="1800" dirty="0"/>
              <a:t>Pathogen Reduction (PFRP) </a:t>
            </a:r>
          </a:p>
          <a:p>
            <a:pPr lvl="2"/>
            <a:r>
              <a:rPr lang="en-US" sz="1800" dirty="0"/>
              <a:t>Sampling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EC44D299-8847-4F08-B173-35E9E8BFE8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PROCESS CONTROL PARAMETERS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Points</a:t>
            </a:r>
          </a:p>
          <a:p>
            <a:pPr lvl="1"/>
            <a:r>
              <a:rPr lang="en-US" sz="1800" dirty="0" smtClean="0"/>
              <a:t>Feedstock Handling</a:t>
            </a:r>
          </a:p>
          <a:p>
            <a:pPr lvl="1"/>
            <a:r>
              <a:rPr lang="en-US" sz="1800" dirty="0" smtClean="0"/>
              <a:t>Mix Ratios</a:t>
            </a:r>
          </a:p>
          <a:p>
            <a:pPr lvl="1"/>
            <a:r>
              <a:rPr lang="en-US" sz="1800" dirty="0" smtClean="0"/>
              <a:t>Moisture</a:t>
            </a:r>
          </a:p>
          <a:p>
            <a:pPr lvl="1"/>
            <a:r>
              <a:rPr lang="en-US" sz="1800" dirty="0" smtClean="0"/>
              <a:t>Aeration Rates</a:t>
            </a:r>
          </a:p>
          <a:p>
            <a:pPr lvl="1"/>
            <a:r>
              <a:rPr lang="en-US" sz="1800" dirty="0" smtClean="0"/>
              <a:t>Temperature/PFRP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14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ynagr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6874"/>
      </a:accent1>
      <a:accent2>
        <a:srgbClr val="6D9240"/>
      </a:accent2>
      <a:accent3>
        <a:srgbClr val="C4BD9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571F3CD39D0348B12F93BCAFFB9AED" ma:contentTypeVersion="18" ma:contentTypeDescription="Create a new document." ma:contentTypeScope="" ma:versionID="a18eaf827e33d81ba0ff97ecf049c1c3">
  <xsd:schema xmlns:xsd="http://www.w3.org/2001/XMLSchema" xmlns:xs="http://www.w3.org/2001/XMLSchema" xmlns:p="http://schemas.microsoft.com/office/2006/metadata/properties" xmlns:ns2="54303053-451D-4D91-A028-61252B0DCC6F" targetNamespace="http://schemas.microsoft.com/office/2006/metadata/properties" ma:root="true" ma:fieldsID="f60cb00c2a5503dd4579a3c7ca2af5e4" ns2:_="">
    <xsd:import namespace="54303053-451D-4D91-A028-61252B0DCC6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Source_x002f_Event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03053-451D-4D91-A028-61252B0DCC6F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Source_x002f_Event" ma:index="10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  <xsd:element name="Year" ma:index="11" nillable="true" ma:displayName="Year" ma:list="{2A3565B1-D7A4-4182-815B-AAD8BC7EA98C}" ma:internalName="Year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f_Event xmlns="54303053-451D-4D91-A028-61252B0DCC6F">120802 SCAP Biosolids Committee Meeting</Source_x002f_Event>
    <Description0 xmlns="54303053-451D-4D91-A028-61252B0DCC6F">Components for a Successful Composting Operation</Description0>
    <Posted xmlns="54303053-451D-4D91-A028-61252B0DCC6F">2012-08-06T07:00:00+00:00</Posted>
    <Year xmlns="54303053-451D-4D91-A028-61252B0DCC6F">11</Year>
  </documentManagement>
</p:properties>
</file>

<file path=customXml/itemProps1.xml><?xml version="1.0" encoding="utf-8"?>
<ds:datastoreItem xmlns:ds="http://schemas.openxmlformats.org/officeDocument/2006/customXml" ds:itemID="{0E6ECFBD-7C60-4C8C-B2DF-EEB2F15883C3}"/>
</file>

<file path=customXml/itemProps2.xml><?xml version="1.0" encoding="utf-8"?>
<ds:datastoreItem xmlns:ds="http://schemas.openxmlformats.org/officeDocument/2006/customXml" ds:itemID="{C8C29793-97B9-4268-8907-CE0E9441C375}"/>
</file>

<file path=customXml/itemProps3.xml><?xml version="1.0" encoding="utf-8"?>
<ds:datastoreItem xmlns:ds="http://schemas.openxmlformats.org/officeDocument/2006/customXml" ds:itemID="{67CF9634-5844-47F3-A2E8-926379736622}"/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402</Words>
  <Application>Microsoft Office PowerPoint</Application>
  <PresentationFormat>On-screen Show (4:3)</PresentationFormat>
  <Paragraphs>143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Photo Editor Photo</vt:lpstr>
      <vt:lpstr>Document</vt:lpstr>
      <vt:lpstr>COMPONENTS FOR SUCCESSFUL COMPOST FACILITY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Baroldi, Layne</cp:lastModifiedBy>
  <cp:revision>129</cp:revision>
  <cp:lastPrinted>2012-08-02T13:16:30Z</cp:lastPrinted>
  <dcterms:created xsi:type="dcterms:W3CDTF">2011-04-13T17:12:53Z</dcterms:created>
  <dcterms:modified xsi:type="dcterms:W3CDTF">2012-08-02T13:19:59Z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0x0101007B571F3CD39D0348B12F93BCAFFB9AED</vt:lpwstr>
  </property>
</Properties>
</file>