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6" r:id="rId3"/>
    <p:sldId id="293" r:id="rId4"/>
    <p:sldId id="286" r:id="rId5"/>
    <p:sldId id="294" r:id="rId6"/>
    <p:sldId id="296" r:id="rId7"/>
    <p:sldId id="298" r:id="rId8"/>
    <p:sldId id="299" r:id="rId9"/>
    <p:sldId id="300" r:id="rId10"/>
    <p:sldId id="308" r:id="rId11"/>
    <p:sldId id="309" r:id="rId12"/>
    <p:sldId id="257" r:id="rId13"/>
    <p:sldId id="306" r:id="rId14"/>
    <p:sldId id="305" r:id="rId15"/>
    <p:sldId id="295" r:id="rId16"/>
    <p:sldId id="292" r:id="rId17"/>
    <p:sldId id="290" r:id="rId18"/>
    <p:sldId id="301" r:id="rId19"/>
    <p:sldId id="302" r:id="rId20"/>
    <p:sldId id="270" r:id="rId21"/>
    <p:sldId id="285" r:id="rId2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160" d="100"/>
          <a:sy n="160" d="100"/>
        </p:scale>
        <p:origin x="2022" y="24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Low Setpoint</c:v>
                </c:pt>
              </c:strCache>
            </c:strRef>
          </c:tx>
          <c:marker>
            <c:symbol val="none"/>
          </c:marker>
          <c:val>
            <c:numRef>
              <c:f>Sheet1!$D$4:$D$14</c:f>
              <c:numCache>
                <c:formatCode>General</c:formatCode>
                <c:ptCount val="11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80</c:v>
                </c:pt>
                <c:pt idx="5">
                  <c:v>80</c:v>
                </c:pt>
                <c:pt idx="6">
                  <c:v>80</c:v>
                </c:pt>
                <c:pt idx="7">
                  <c:v>80</c:v>
                </c:pt>
                <c:pt idx="8">
                  <c:v>80</c:v>
                </c:pt>
                <c:pt idx="9">
                  <c:v>80</c:v>
                </c:pt>
                <c:pt idx="10">
                  <c:v>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High Setpoint</c:v>
                </c:pt>
              </c:strCache>
            </c:strRef>
          </c:tx>
          <c:marker>
            <c:symbol val="none"/>
          </c:marker>
          <c:val>
            <c:numRef>
              <c:f>Sheet1!$E$4:$E$14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Power</c:v>
                </c:pt>
              </c:strCache>
            </c:strRef>
          </c:tx>
          <c:marker>
            <c:symbol val="none"/>
          </c:marker>
          <c:val>
            <c:numRef>
              <c:f>Sheet1!$F$4:$F$14</c:f>
              <c:numCache>
                <c:formatCode>General</c:formatCode>
                <c:ptCount val="11"/>
                <c:pt idx="0">
                  <c:v>90</c:v>
                </c:pt>
                <c:pt idx="1">
                  <c:v>90</c:v>
                </c:pt>
                <c:pt idx="2">
                  <c:v>90</c:v>
                </c:pt>
                <c:pt idx="3">
                  <c:v>90</c:v>
                </c:pt>
                <c:pt idx="4">
                  <c:v>90</c:v>
                </c:pt>
                <c:pt idx="5">
                  <c:v>90</c:v>
                </c:pt>
                <c:pt idx="6">
                  <c:v>90</c:v>
                </c:pt>
                <c:pt idx="7">
                  <c:v>90</c:v>
                </c:pt>
                <c:pt idx="8">
                  <c:v>90</c:v>
                </c:pt>
                <c:pt idx="9">
                  <c:v>90</c:v>
                </c:pt>
                <c:pt idx="10">
                  <c:v>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311232"/>
        <c:axId val="83612032"/>
      </c:lineChart>
      <c:catAx>
        <c:axId val="83311232"/>
        <c:scaling>
          <c:orientation val="minMax"/>
        </c:scaling>
        <c:delete val="0"/>
        <c:axPos val="b"/>
        <c:majorTickMark val="out"/>
        <c:minorTickMark val="none"/>
        <c:tickLblPos val="nextTo"/>
        <c:crossAx val="83612032"/>
        <c:crosses val="autoZero"/>
        <c:auto val="1"/>
        <c:lblAlgn val="ctr"/>
        <c:lblOffset val="100"/>
        <c:noMultiLvlLbl val="0"/>
      </c:catAx>
      <c:valAx>
        <c:axId val="8361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311232"/>
        <c:crosses val="autoZero"/>
        <c:crossBetween val="between"/>
      </c:valAx>
      <c:spPr>
        <a:noFill/>
      </c:spPr>
    </c:plotArea>
    <c:legend>
      <c:legendPos val="r"/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1"/>
          <c:order val="0"/>
          <c:tx>
            <c:strRef>
              <c:f>Sheet1!$D$21</c:f>
              <c:strCache>
                <c:ptCount val="1"/>
                <c:pt idx="0">
                  <c:v>Low Setpoint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Sheet1!$C$22:$C$34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</c:numCache>
            </c:numRef>
          </c:xVal>
          <c:yVal>
            <c:numRef>
              <c:f>Sheet1!$D$22:$D$34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10</c:v>
                </c:pt>
                <c:pt idx="4">
                  <c:v>15</c:v>
                </c:pt>
                <c:pt idx="5">
                  <c:v>25</c:v>
                </c:pt>
                <c:pt idx="6">
                  <c:v>50</c:v>
                </c:pt>
                <c:pt idx="7">
                  <c:v>70</c:v>
                </c:pt>
                <c:pt idx="8">
                  <c:v>85</c:v>
                </c:pt>
                <c:pt idx="9">
                  <c:v>65</c:v>
                </c:pt>
                <c:pt idx="10">
                  <c:v>60</c:v>
                </c:pt>
                <c:pt idx="11">
                  <c:v>65</c:v>
                </c:pt>
                <c:pt idx="12">
                  <c:v>85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Sheet1!$E$21</c:f>
              <c:strCache>
                <c:ptCount val="1"/>
                <c:pt idx="0">
                  <c:v>High Setpoint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Sheet1!$C$22:$C$34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</c:numCache>
            </c:numRef>
          </c:xVal>
          <c:yVal>
            <c:numRef>
              <c:f>Sheet1!$E$22:$E$34</c:f>
              <c:numCache>
                <c:formatCode>General</c:formatCode>
                <c:ptCount val="13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35</c:v>
                </c:pt>
                <c:pt idx="6">
                  <c:v>65</c:v>
                </c:pt>
                <c:pt idx="7">
                  <c:v>80</c:v>
                </c:pt>
                <c:pt idx="8">
                  <c:v>95</c:v>
                </c:pt>
                <c:pt idx="9">
                  <c:v>75</c:v>
                </c:pt>
                <c:pt idx="10">
                  <c:v>70</c:v>
                </c:pt>
                <c:pt idx="11">
                  <c:v>75</c:v>
                </c:pt>
                <c:pt idx="12">
                  <c:v>95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Sheet1!$F$21</c:f>
              <c:strCache>
                <c:ptCount val="1"/>
                <c:pt idx="0">
                  <c:v>Power</c:v>
                </c:pt>
              </c:strCache>
            </c:strRef>
          </c:tx>
          <c:marker>
            <c:symbol val="none"/>
          </c:marker>
          <c:xVal>
            <c:numRef>
              <c:f>Sheet1!$C$22:$C$34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</c:numCache>
            </c:numRef>
          </c:xVal>
          <c:yVal>
            <c:numRef>
              <c:f>Sheet1!$F$22:$F$34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30</c:v>
                </c:pt>
                <c:pt idx="6">
                  <c:v>60</c:v>
                </c:pt>
                <c:pt idx="7">
                  <c:v>75</c:v>
                </c:pt>
                <c:pt idx="8">
                  <c:v>90</c:v>
                </c:pt>
                <c:pt idx="9">
                  <c:v>70</c:v>
                </c:pt>
                <c:pt idx="10">
                  <c:v>65</c:v>
                </c:pt>
                <c:pt idx="11">
                  <c:v>70</c:v>
                </c:pt>
                <c:pt idx="12">
                  <c:v>90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194432"/>
        <c:axId val="86200704"/>
      </c:scatterChart>
      <c:valAx>
        <c:axId val="86194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Frequency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6200704"/>
        <c:crosses val="autoZero"/>
        <c:crossBetween val="midCat"/>
      </c:valAx>
      <c:valAx>
        <c:axId val="862007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Power</a:t>
                </a:r>
              </a:p>
            </c:rich>
          </c:tx>
          <c:layout>
            <c:manualLayout>
              <c:xMode val="edge"/>
              <c:yMode val="edge"/>
              <c:x val="2.927478376580173E-2"/>
              <c:y val="0.329553239227446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6194432"/>
        <c:crosses val="autoZero"/>
        <c:crossBetween val="midCat"/>
      </c:valAx>
      <c:spPr>
        <a:noFill/>
      </c:spPr>
    </c:plotArea>
    <c:legend>
      <c:legendPos val="r"/>
      <c:overlay val="0"/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Sheet1!$E$4</c:f>
              <c:strCache>
                <c:ptCount val="1"/>
                <c:pt idx="0">
                  <c:v>Deragger II</c:v>
                </c:pt>
              </c:strCache>
            </c:strRef>
          </c:tx>
          <c:marker>
            <c:symbol val="none"/>
          </c:marker>
          <c:cat>
            <c:numRef>
              <c:f>Sheet1!$D$5:$D$18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</c:numCache>
            </c:numRef>
          </c:cat>
          <c:val>
            <c:numRef>
              <c:f>Sheet1!$E$5:$E$18</c:f>
              <c:numCache>
                <c:formatCode>General</c:formatCode>
                <c:ptCount val="14"/>
                <c:pt idx="0">
                  <c:v>85</c:v>
                </c:pt>
                <c:pt idx="1">
                  <c:v>85</c:v>
                </c:pt>
                <c:pt idx="2">
                  <c:v>85</c:v>
                </c:pt>
                <c:pt idx="3">
                  <c:v>85</c:v>
                </c:pt>
                <c:pt idx="4">
                  <c:v>85</c:v>
                </c:pt>
                <c:pt idx="5">
                  <c:v>85</c:v>
                </c:pt>
                <c:pt idx="6">
                  <c:v>85</c:v>
                </c:pt>
                <c:pt idx="7">
                  <c:v>85</c:v>
                </c:pt>
                <c:pt idx="8">
                  <c:v>85</c:v>
                </c:pt>
                <c:pt idx="9">
                  <c:v>85</c:v>
                </c:pt>
                <c:pt idx="10">
                  <c:v>85</c:v>
                </c:pt>
                <c:pt idx="11">
                  <c:v>85</c:v>
                </c:pt>
                <c:pt idx="12">
                  <c:v>85</c:v>
                </c:pt>
                <c:pt idx="13">
                  <c:v>85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Sheet1!$F$4</c:f>
              <c:strCache>
                <c:ptCount val="1"/>
                <c:pt idx="0">
                  <c:v>Typical Pump</c:v>
                </c:pt>
              </c:strCache>
            </c:strRef>
          </c:tx>
          <c:marker>
            <c:symbol val="none"/>
          </c:marker>
          <c:cat>
            <c:numRef>
              <c:f>Sheet1!$D$5:$D$18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</c:numCache>
            </c:numRef>
          </c:cat>
          <c:val>
            <c:numRef>
              <c:f>Sheet1!$F$5:$F$18</c:f>
              <c:numCache>
                <c:formatCode>General</c:formatCode>
                <c:ptCount val="14"/>
                <c:pt idx="0">
                  <c:v>85</c:v>
                </c:pt>
                <c:pt idx="1">
                  <c:v>90</c:v>
                </c:pt>
                <c:pt idx="2">
                  <c:v>95</c:v>
                </c:pt>
                <c:pt idx="3">
                  <c:v>100</c:v>
                </c:pt>
                <c:pt idx="4">
                  <c:v>105</c:v>
                </c:pt>
                <c:pt idx="5">
                  <c:v>110</c:v>
                </c:pt>
                <c:pt idx="6">
                  <c:v>85</c:v>
                </c:pt>
                <c:pt idx="7">
                  <c:v>90</c:v>
                </c:pt>
                <c:pt idx="8">
                  <c:v>95</c:v>
                </c:pt>
                <c:pt idx="9">
                  <c:v>100</c:v>
                </c:pt>
                <c:pt idx="10">
                  <c:v>105</c:v>
                </c:pt>
                <c:pt idx="11">
                  <c:v>110</c:v>
                </c:pt>
                <c:pt idx="12">
                  <c:v>85</c:v>
                </c:pt>
                <c:pt idx="13">
                  <c:v>90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Sheet1!$G$4</c:f>
              <c:strCache>
                <c:ptCount val="1"/>
                <c:pt idx="0">
                  <c:v>FLC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marker>
            <c:symbol val="none"/>
          </c:marker>
          <c:cat>
            <c:numRef>
              <c:f>Sheet1!$D$5:$D$18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</c:numCache>
            </c:numRef>
          </c:cat>
          <c:val>
            <c:numRef>
              <c:f>Sheet1!$G$5:$G$18</c:f>
              <c:numCache>
                <c:formatCode>General</c:formatCode>
                <c:ptCount val="1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Sheet1!$H$4</c:f>
              <c:strCache>
                <c:ptCount val="1"/>
                <c:pt idx="0">
                  <c:v>Trip</c:v>
                </c:pt>
              </c:strCache>
            </c:strRef>
          </c:tx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marker>
            <c:symbol val="none"/>
          </c:marker>
          <c:cat>
            <c:numRef>
              <c:f>Sheet1!$D$5:$D$18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</c:numCache>
            </c:numRef>
          </c:cat>
          <c:val>
            <c:numRef>
              <c:f>Sheet1!$H$5:$H$18</c:f>
              <c:numCache>
                <c:formatCode>General</c:formatCode>
                <c:ptCount val="14"/>
                <c:pt idx="0">
                  <c:v>110</c:v>
                </c:pt>
                <c:pt idx="1">
                  <c:v>110</c:v>
                </c:pt>
                <c:pt idx="2">
                  <c:v>110</c:v>
                </c:pt>
                <c:pt idx="3">
                  <c:v>110</c:v>
                </c:pt>
                <c:pt idx="4">
                  <c:v>110</c:v>
                </c:pt>
                <c:pt idx="5">
                  <c:v>110</c:v>
                </c:pt>
                <c:pt idx="6">
                  <c:v>110</c:v>
                </c:pt>
                <c:pt idx="7">
                  <c:v>110</c:v>
                </c:pt>
                <c:pt idx="8">
                  <c:v>110</c:v>
                </c:pt>
                <c:pt idx="9">
                  <c:v>110</c:v>
                </c:pt>
                <c:pt idx="10">
                  <c:v>110</c:v>
                </c:pt>
                <c:pt idx="11">
                  <c:v>110</c:v>
                </c:pt>
                <c:pt idx="12">
                  <c:v>110</c:v>
                </c:pt>
                <c:pt idx="13">
                  <c:v>110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marker val="1"/>
        <c:smooth val="0"/>
        <c:axId val="86253568"/>
        <c:axId val="86255488"/>
      </c:lineChart>
      <c:catAx>
        <c:axId val="86253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Time</a:t>
                </a:r>
              </a:p>
            </c:rich>
          </c:tx>
          <c:layout>
            <c:manualLayout>
              <c:xMode val="edge"/>
              <c:yMode val="edge"/>
              <c:x val="0.34622287839020122"/>
              <c:y val="0.8740507436570428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86255488"/>
        <c:crosses val="autoZero"/>
        <c:auto val="1"/>
        <c:lblAlgn val="ctr"/>
        <c:lblOffset val="100"/>
        <c:noMultiLvlLbl val="0"/>
      </c:catAx>
      <c:valAx>
        <c:axId val="862554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/>
                  <a:t>FLC (%)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62535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0FB9-3184-4411-ABA5-0BA02E9C70C2}" type="datetimeFigureOut">
              <a:rPr lang="en-GB" smtClean="0"/>
              <a:t>13/02/2015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7570-6005-468A-AE28-49D1A0D836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43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0FB9-3184-4411-ABA5-0BA02E9C70C2}" type="datetimeFigureOut">
              <a:rPr lang="en-GB" smtClean="0"/>
              <a:t>13/02/2015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7570-6005-468A-AE28-49D1A0D836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61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0FB9-3184-4411-ABA5-0BA02E9C70C2}" type="datetimeFigureOut">
              <a:rPr lang="en-GB" smtClean="0"/>
              <a:t>13/02/2015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7570-6005-468A-AE28-49D1A0D836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16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0FB9-3184-4411-ABA5-0BA02E9C70C2}" type="datetimeFigureOut">
              <a:rPr lang="en-GB" smtClean="0"/>
              <a:t>13/02/2015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7570-6005-468A-AE28-49D1A0D836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16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0FB9-3184-4411-ABA5-0BA02E9C70C2}" type="datetimeFigureOut">
              <a:rPr lang="en-GB" smtClean="0"/>
              <a:t>13/02/2015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7570-6005-468A-AE28-49D1A0D836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88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0FB9-3184-4411-ABA5-0BA02E9C70C2}" type="datetimeFigureOut">
              <a:rPr lang="en-GB" smtClean="0"/>
              <a:t>13/02/2015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7570-6005-468A-AE28-49D1A0D836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3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0FB9-3184-4411-ABA5-0BA02E9C70C2}" type="datetimeFigureOut">
              <a:rPr lang="en-GB" smtClean="0"/>
              <a:t>13/02/2015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7570-6005-468A-AE28-49D1A0D836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91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0FB9-3184-4411-ABA5-0BA02E9C70C2}" type="datetimeFigureOut">
              <a:rPr lang="en-GB" smtClean="0"/>
              <a:t>13/02/2015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7570-6005-468A-AE28-49D1A0D836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63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0FB9-3184-4411-ABA5-0BA02E9C70C2}" type="datetimeFigureOut">
              <a:rPr lang="en-GB" smtClean="0"/>
              <a:t>13/02/2015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7570-6005-468A-AE28-49D1A0D836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0FB9-3184-4411-ABA5-0BA02E9C70C2}" type="datetimeFigureOut">
              <a:rPr lang="en-GB" smtClean="0"/>
              <a:t>13/02/2015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7570-6005-468A-AE28-49D1A0D836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15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0FB9-3184-4411-ABA5-0BA02E9C70C2}" type="datetimeFigureOut">
              <a:rPr lang="en-GB" smtClean="0"/>
              <a:t>13/02/2015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E7570-6005-468A-AE28-49D1A0D836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29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0FB9-3184-4411-ABA5-0BA02E9C70C2}" type="datetimeFigureOut">
              <a:rPr lang="en-GB" smtClean="0"/>
              <a:t>13/02/2015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E7570-6005-468A-AE28-49D1A0D836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77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10" Type="http://schemas.openxmlformats.org/officeDocument/2006/relationships/image" Target="../media/image10.jpeg"/><Relationship Id="rId4" Type="http://schemas.openxmlformats.org/officeDocument/2006/relationships/image" Target="../media/image4.tiff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v/EBGc9F2eujc?autoplay=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390" y="1340768"/>
            <a:ext cx="82296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Exclusive Representatives for:</a:t>
            </a:r>
            <a:endParaRPr lang="en-US" sz="2400" dirty="0"/>
          </a:p>
        </p:txBody>
      </p:sp>
      <p:pic>
        <p:nvPicPr>
          <p:cNvPr id="1027" name="Picture 3" descr="C:\Users\marty.PONTONIND\Desktop\Ponton_Logo_WH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87" y="-99392"/>
            <a:ext cx="5535689" cy="179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ty.PONTONIND\Desktop\Hach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4" y="1774187"/>
            <a:ext cx="2293912" cy="12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2646" y="3201609"/>
            <a:ext cx="1632178" cy="10464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MARSH</a:t>
            </a:r>
          </a:p>
          <a:p>
            <a:pPr algn="ctr"/>
            <a:r>
              <a:rPr lang="en-US" sz="2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McBIRNEY</a:t>
            </a:r>
            <a:endParaRPr lang="en-US" sz="26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5150" y="3370886"/>
            <a:ext cx="16498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SIGMA</a:t>
            </a:r>
            <a:endParaRPr lang="en-US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9" name="Picture 5" descr="C:\Users\marty.PONTONIND\Desktop\SIEMENS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835145"/>
            <a:ext cx="3339001" cy="56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24374" y="2398570"/>
            <a:ext cx="18556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INSTRUMENTATION</a:t>
            </a:r>
          </a:p>
        </p:txBody>
      </p:sp>
      <p:pic>
        <p:nvPicPr>
          <p:cNvPr id="1030" name="Picture 6" descr="C:\Users\marty.PONTONIND\Desktop\SITRANS FM MAG 5100W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882" y="2737124"/>
            <a:ext cx="1299962" cy="153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ty.PONTONIND\Desktop\FUS 1010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02" y="2737124"/>
            <a:ext cx="1667579" cy="117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rty.PONTONIND\Desktop\Siemens MultiRanger 100_200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3" y="2737124"/>
            <a:ext cx="1427054" cy="155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0526" y="5137447"/>
            <a:ext cx="2491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VARIABLE FREQUENCY DRIVES</a:t>
            </a:r>
          </a:p>
          <a:p>
            <a:pPr algn="ctr"/>
            <a:r>
              <a:rPr lang="en-US" sz="1400" b="1" i="1" dirty="0" smtClean="0"/>
              <a:t>WE CAN PROVIDE SERVICE FOR</a:t>
            </a:r>
          </a:p>
          <a:p>
            <a:pPr algn="ctr"/>
            <a:r>
              <a:rPr lang="en-US" b="1" i="1" u="sng" dirty="0" smtClean="0"/>
              <a:t>ANY </a:t>
            </a:r>
          </a:p>
          <a:p>
            <a:pPr algn="ctr"/>
            <a:r>
              <a:rPr lang="en-US" sz="1400" b="1" i="1" dirty="0" smtClean="0"/>
              <a:t>VFD MANUFACTURER</a:t>
            </a:r>
          </a:p>
        </p:txBody>
      </p:sp>
      <p:pic>
        <p:nvPicPr>
          <p:cNvPr id="1033" name="Picture 9" descr="C:\Users\marty.PONTONIND\Desktop\Robicon W150C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70" y="4709987"/>
            <a:ext cx="1834951" cy="14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rty.PONTONIND\Desktop\Clear Water hi-res 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45224"/>
            <a:ext cx="2338258" cy="57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08773" y="4455798"/>
            <a:ext cx="17365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COLLECTION SYSTEM</a:t>
            </a:r>
          </a:p>
          <a:p>
            <a:r>
              <a:rPr lang="en-US" sz="1400" b="1" i="1" dirty="0" smtClean="0"/>
              <a:t> FLOW MONITORS &amp; </a:t>
            </a:r>
          </a:p>
          <a:p>
            <a:r>
              <a:rPr lang="en-US" sz="1400" b="1" i="1" dirty="0" smtClean="0"/>
              <a:t>    AUTO SAMPLERS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908897" y="4324993"/>
            <a:ext cx="17139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/>
              <a:t>MAGNETIC FLOW METERS</a:t>
            </a:r>
            <a:endParaRPr lang="en-US" sz="11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440497" y="3971281"/>
            <a:ext cx="18585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CLAMP-ON FLOW METERS</a:t>
            </a:r>
            <a:endParaRPr lang="en-US" sz="1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56555" y="4308732"/>
            <a:ext cx="1402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ULTRASONIC LEVEL</a:t>
            </a:r>
            <a:endParaRPr lang="en-US" sz="12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6" y="4149080"/>
            <a:ext cx="1716575" cy="119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17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LED Error Indications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954135"/>
              </p:ext>
            </p:extLst>
          </p:nvPr>
        </p:nvGraphicFramePr>
        <p:xfrm>
          <a:off x="1524000" y="3101181"/>
          <a:ext cx="6096000" cy="1524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4325"/>
                <a:gridCol w="1018644"/>
                <a:gridCol w="850457"/>
                <a:gridCol w="786990"/>
                <a:gridCol w="233558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Di1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Di2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Di3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Action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Description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Flashing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Analog Input Monitor Trip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Flashing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Application Monitor Trip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Flashing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External Trip (Digital Input or Comms)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Flashing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Device Internal Fault Trip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Flashing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Comms Timeout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Flashing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Motor </a:t>
                      </a:r>
                      <a:r>
                        <a:rPr lang="en-US" sz="1100" u="none" strike="noStrike" dirty="0" smtClean="0">
                          <a:effectLst/>
                        </a:rPr>
                        <a:t>Supply </a:t>
                      </a:r>
                      <a:r>
                        <a:rPr lang="en-US" sz="1100" u="none" strike="noStrike" dirty="0">
                          <a:effectLst/>
                        </a:rPr>
                        <a:t>Monitor Trip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Flashing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Motor Overload Monitor Trip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20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Fault Codes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28839"/>
              </p:ext>
            </p:extLst>
          </p:nvPr>
        </p:nvGraphicFramePr>
        <p:xfrm>
          <a:off x="1835696" y="1268760"/>
          <a:ext cx="5500786" cy="452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9106"/>
                <a:gridCol w="1661545"/>
                <a:gridCol w="2830135"/>
              </a:tblGrid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Code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Description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Possible Cause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SYSTEM POWER UP EVENT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Power fail or dip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SYSTEM RESET EVENT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System has automatically reset itself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0x4002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CURRENT IMBALANCE ALARM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Windings failing on motor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0x4004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FREQUENCY ALARM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Frequency out of tolerance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0x4009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OVERCURRENT ALARM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Possible short circuit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0x4008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OVERVOLTAGE ALARM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Supply voltage too high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0x400C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PHASE LOSS ALARM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One of the phases to the motor is gone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0x400E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UNDERCURRENT ALARM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Low current to motor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0x400F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UNDERVOLTAGE ALARM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Low voltage to motor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0x8000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ANTI RAGGING TRIP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Too many clean cycles have been attempted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0x8002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CURRENT IMBALANCE TRIP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Imbalance in current to motor check windings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0x8003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DRY WELL TRIP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Too many dry well inhibit events check levels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0x8004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FREQUENCY TRIP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Frequency out of tolerance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0x8005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HARDWARE ERROR TRIP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Problem with the Deragger try powering off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0x8006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INPUT REAL TRIP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External trip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0x8007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INPUT VIRTUAL TRIP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Trip from </a:t>
                      </a:r>
                      <a:r>
                        <a:rPr lang="en-US" sz="1000" u="none" strike="noStrike" dirty="0" smtClean="0">
                          <a:effectLst/>
                        </a:rPr>
                        <a:t>Modbus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0x8008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MODBUS TIMEOUT TRIP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Comms timeout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0x8009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OVERCURRENT TRIP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Possible short circuit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0x800A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OVERLOAD TRIP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Motor has overloaded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0x800B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OVERVOLTAGE TRIP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High voltage to the motor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0x800C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PHASE LOSS TRIP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One of the phases to the motor is gone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0x800D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SOFTWARE ERROR TRIP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A Firmware error has occurred please reset device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0x800E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UNDERCURRENT TRIP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Low current </a:t>
                      </a:r>
                      <a:r>
                        <a:rPr lang="en-US" sz="1000" u="none" strike="noStrike" dirty="0" smtClean="0">
                          <a:effectLst/>
                        </a:rPr>
                        <a:t>draw </a:t>
                      </a:r>
                      <a:r>
                        <a:rPr lang="en-US" sz="1000" u="none" strike="noStrike" dirty="0">
                          <a:effectLst/>
                        </a:rPr>
                        <a:t>by motor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0x800F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UNDERVOLTAGE TRIP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Low voltage to motor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0xFFFF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RESERVED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RESERVED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83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276872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hlinkClick r:id="rId2"/>
              </a:rPr>
              <a:t>How does it work?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258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Static Set Point</a:t>
            </a:r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279448"/>
              </p:ext>
            </p:extLst>
          </p:nvPr>
        </p:nvGraphicFramePr>
        <p:xfrm>
          <a:off x="683568" y="1340768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70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Dynamic Set Point</a:t>
            </a:r>
            <a:endParaRPr lang="en-GB" dirty="0">
              <a:solidFill>
                <a:srgbClr val="0070C0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486131"/>
              </p:ext>
            </p:extLst>
          </p:nvPr>
        </p:nvGraphicFramePr>
        <p:xfrm>
          <a:off x="395536" y="1340768"/>
          <a:ext cx="820891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88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Typical Results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9552" y="1268760"/>
            <a:ext cx="8147248" cy="72008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Clean impeller after 2 months of </a:t>
            </a:r>
            <a:r>
              <a:rPr lang="en-GB" dirty="0">
                <a:solidFill>
                  <a:srgbClr val="0070C0"/>
                </a:solidFill>
              </a:rPr>
              <a:t>D</a:t>
            </a:r>
            <a:r>
              <a:rPr lang="en-GB" dirty="0" smtClean="0">
                <a:solidFill>
                  <a:srgbClr val="0070C0"/>
                </a:solidFill>
              </a:rPr>
              <a:t>eragger operation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6" name="Picture 2" descr="D:\Nerston Village\IMG_1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4898055" cy="326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0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Western Ave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2 x 50HP VFD Driven Pumps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Manually lifted pumps weekly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2 x Deragger II’s installed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No Manual Cleans since November 2013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Average of 1 Automatic </a:t>
            </a:r>
            <a:r>
              <a:rPr lang="en-GB" dirty="0">
                <a:solidFill>
                  <a:srgbClr val="0070C0"/>
                </a:solidFill>
              </a:rPr>
              <a:t>C</a:t>
            </a:r>
            <a:r>
              <a:rPr lang="en-GB" dirty="0" smtClean="0">
                <a:solidFill>
                  <a:srgbClr val="0070C0"/>
                </a:solidFill>
              </a:rPr>
              <a:t>lean Per Day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6" name="Picture 2" descr="2013-11-14 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77249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98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Western Ave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Pre Deragger Installation Running Current 55A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Post Running Current 52A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Reduction of 5.4% Running Current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Power Savings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9552" y="1268760"/>
            <a:ext cx="8147248" cy="468052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Trial Site Anglian Water UK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Increased </a:t>
            </a:r>
            <a:r>
              <a:rPr lang="en-GB" dirty="0">
                <a:solidFill>
                  <a:srgbClr val="0070C0"/>
                </a:solidFill>
              </a:rPr>
              <a:t>F</a:t>
            </a:r>
            <a:r>
              <a:rPr lang="en-GB" dirty="0" smtClean="0">
                <a:solidFill>
                  <a:srgbClr val="0070C0"/>
                </a:solidFill>
              </a:rPr>
              <a:t>low Rates By 27%</a:t>
            </a:r>
          </a:p>
          <a:p>
            <a:pPr lvl="1"/>
            <a:endParaRPr lang="en-GB" dirty="0">
              <a:solidFill>
                <a:srgbClr val="0070C0"/>
              </a:solidFill>
            </a:endParaRP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Reduced Pump Run Time By 67%</a:t>
            </a:r>
          </a:p>
          <a:p>
            <a:pPr lvl="1"/>
            <a:endParaRPr lang="en-GB" dirty="0">
              <a:solidFill>
                <a:srgbClr val="0070C0"/>
              </a:solidFill>
            </a:endParaRPr>
          </a:p>
          <a:p>
            <a:pPr lvl="1"/>
            <a:r>
              <a:rPr lang="en-GB" dirty="0" smtClean="0">
                <a:solidFill>
                  <a:srgbClr val="0070C0"/>
                </a:solidFill>
              </a:rPr>
              <a:t> Reduced Inrush Current By 22.4%</a:t>
            </a:r>
          </a:p>
          <a:p>
            <a:pPr lvl="1"/>
            <a:endParaRPr lang="en-GB" dirty="0">
              <a:solidFill>
                <a:srgbClr val="0070C0"/>
              </a:solidFill>
            </a:endParaRPr>
          </a:p>
          <a:p>
            <a:pPr lvl="1"/>
            <a:r>
              <a:rPr lang="en-GB" b="1" u="sng" dirty="0" smtClean="0">
                <a:solidFill>
                  <a:srgbClr val="0070C0"/>
                </a:solidFill>
              </a:rPr>
              <a:t>Increase In Overall Electrical Savings By 52%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281238"/>
              </p:ext>
            </p:extLst>
          </p:nvPr>
        </p:nvGraphicFramePr>
        <p:xfrm>
          <a:off x="0" y="908720"/>
          <a:ext cx="90364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3419872" y="1412776"/>
            <a:ext cx="216024" cy="14401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31840" y="285729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Trip Point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396165" y="1796008"/>
            <a:ext cx="216024" cy="14401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35696" y="324052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Winding Damage</a:t>
            </a:r>
            <a:endParaRPr lang="en-GB" sz="2400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1331640" y="2183599"/>
            <a:ext cx="216024" cy="144016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31210" y="3669785"/>
            <a:ext cx="387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Bearings/Seals Damage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79912" y="1340768"/>
            <a:ext cx="3600400" cy="1469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369725" y="2810081"/>
            <a:ext cx="216024" cy="18819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171770" y="4696390"/>
            <a:ext cx="272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Wasted Energy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28" name="Title 3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Power Savings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3" grpId="0"/>
      <p:bldP spid="24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348880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Clearwater Controls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Deragger II – Anti Ragging Device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Power Efficiency Enhancement </a:t>
            </a:r>
          </a:p>
          <a:p>
            <a:endParaRPr lang="en-GB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Summary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Worldwide Waste Water Industry Problem</a:t>
            </a:r>
          </a:p>
          <a:p>
            <a:pPr algn="ctr"/>
            <a:endParaRPr lang="en-GB" dirty="0" smtClean="0">
              <a:solidFill>
                <a:srgbClr val="0070C0"/>
              </a:solidFill>
            </a:endParaRPr>
          </a:p>
          <a:p>
            <a:pPr algn="ctr"/>
            <a:r>
              <a:rPr lang="en-GB" dirty="0" smtClean="0">
                <a:solidFill>
                  <a:srgbClr val="0070C0"/>
                </a:solidFill>
              </a:rPr>
              <a:t>Patented Low Cost Retrofit Solution</a:t>
            </a:r>
          </a:p>
          <a:p>
            <a:pPr algn="ctr"/>
            <a:endParaRPr lang="en-GB" dirty="0" smtClean="0">
              <a:solidFill>
                <a:srgbClr val="0070C0"/>
              </a:solidFill>
            </a:endParaRPr>
          </a:p>
          <a:p>
            <a:pPr algn="ctr"/>
            <a:r>
              <a:rPr lang="en-GB" dirty="0">
                <a:solidFill>
                  <a:srgbClr val="0070C0"/>
                </a:solidFill>
              </a:rPr>
              <a:t>3</a:t>
            </a:r>
            <a:r>
              <a:rPr lang="en-GB" dirty="0" smtClean="0">
                <a:solidFill>
                  <a:srgbClr val="0070C0"/>
                </a:solidFill>
              </a:rPr>
              <a:t> Years + Live Site Test Without Failure</a:t>
            </a:r>
          </a:p>
          <a:p>
            <a:pPr algn="ctr"/>
            <a:endParaRPr lang="en-GB" dirty="0">
              <a:solidFill>
                <a:srgbClr val="0070C0"/>
              </a:solidFill>
            </a:endParaRPr>
          </a:p>
          <a:p>
            <a:pPr algn="ctr"/>
            <a:r>
              <a:rPr lang="en-GB" dirty="0" smtClean="0">
                <a:solidFill>
                  <a:srgbClr val="0070C0"/>
                </a:solidFill>
              </a:rPr>
              <a:t>2 Year Warranty</a:t>
            </a:r>
          </a:p>
          <a:p>
            <a:pPr algn="ctr"/>
            <a:endParaRPr lang="en-GB" dirty="0" smtClean="0">
              <a:solidFill>
                <a:srgbClr val="0070C0"/>
              </a:solidFill>
            </a:endParaRPr>
          </a:p>
          <a:p>
            <a:pPr algn="ctr"/>
            <a:r>
              <a:rPr lang="en-GB" dirty="0" smtClean="0">
                <a:solidFill>
                  <a:srgbClr val="0070C0"/>
                </a:solidFill>
              </a:rPr>
              <a:t>Improves pumping performance by up to 52%</a:t>
            </a:r>
          </a:p>
        </p:txBody>
      </p:sp>
    </p:spTree>
    <p:extLst>
      <p:ext uri="{BB962C8B-B14F-4D97-AF65-F5344CB8AC3E}">
        <p14:creationId xmlns:p14="http://schemas.microsoft.com/office/powerpoint/2010/main" val="388656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GB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sz="6000" b="1" dirty="0" smtClean="0">
                <a:solidFill>
                  <a:srgbClr val="0070C0"/>
                </a:solidFill>
              </a:rPr>
              <a:t>Questions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 smtClean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Agenda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Current Industry Situation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Deragger II The product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Deragger II Technical Specification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Western Ave Pumping Station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Power Savings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254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Current Industry Situation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70C0"/>
                </a:solidFill>
              </a:rPr>
              <a:t>Associated Press Article: Sept 2013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Wet Wipe industry in the US is a $6 </a:t>
            </a:r>
            <a:r>
              <a:rPr lang="en-GB" dirty="0">
                <a:solidFill>
                  <a:srgbClr val="0070C0"/>
                </a:solidFill>
              </a:rPr>
              <a:t>billion-a-year </a:t>
            </a:r>
            <a:r>
              <a:rPr lang="en-GB" dirty="0" smtClean="0">
                <a:solidFill>
                  <a:srgbClr val="0070C0"/>
                </a:solidFill>
              </a:rPr>
              <a:t>industry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This is increasing </a:t>
            </a:r>
            <a:r>
              <a:rPr lang="en-GB" dirty="0">
                <a:solidFill>
                  <a:srgbClr val="0070C0"/>
                </a:solidFill>
              </a:rPr>
              <a:t>nearly 5 percent a year since 2007 and expected to grow at a rate of 6 percent annually for the next five years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This cost the water utilities Millions on inefficient Pumping </a:t>
            </a:r>
          </a:p>
        </p:txBody>
      </p:sp>
    </p:spTree>
    <p:extLst>
      <p:ext uri="{BB962C8B-B14F-4D97-AF65-F5344CB8AC3E}">
        <p14:creationId xmlns:p14="http://schemas.microsoft.com/office/powerpoint/2010/main" val="35278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Current Industry Situation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038600" cy="4525963"/>
          </a:xfrm>
        </p:spPr>
        <p:txBody>
          <a:bodyPr>
            <a:normAutofit fontScale="92500"/>
          </a:bodyPr>
          <a:lstStyle/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Traditionally, lift and manually unblock pumps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Reactive response, not always at the most convenient time of day!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High risk of pollution from SSO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Significant Increase in </a:t>
            </a:r>
            <a:r>
              <a:rPr lang="en-GB" dirty="0">
                <a:solidFill>
                  <a:srgbClr val="0070C0"/>
                </a:solidFill>
              </a:rPr>
              <a:t>P</a:t>
            </a:r>
            <a:r>
              <a:rPr lang="en-GB" dirty="0" smtClean="0">
                <a:solidFill>
                  <a:srgbClr val="0070C0"/>
                </a:solidFill>
              </a:rPr>
              <a:t>ower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Typical blockage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240665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10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De</a:t>
            </a:r>
            <a:r>
              <a:rPr lang="en-GB" b="1" dirty="0" smtClean="0">
                <a:solidFill>
                  <a:srgbClr val="0070C0"/>
                </a:solidFill>
              </a:rPr>
              <a:t>ragger II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4864"/>
            <a:ext cx="2925680" cy="3587504"/>
          </a:xfr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70C0"/>
                </a:solidFill>
              </a:rPr>
              <a:t>The Solution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De</a:t>
            </a:r>
            <a:r>
              <a:rPr lang="en-GB" b="1" dirty="0" smtClean="0">
                <a:solidFill>
                  <a:srgbClr val="0070C0"/>
                </a:solidFill>
              </a:rPr>
              <a:t>ragger II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Anti-ragging electronic pump control device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In Line</a:t>
            </a:r>
            <a:r>
              <a:rPr lang="en-GB" dirty="0">
                <a:solidFill>
                  <a:srgbClr val="0070C0"/>
                </a:solidFill>
              </a:rPr>
              <a:t>, </a:t>
            </a:r>
            <a:r>
              <a:rPr lang="en-GB" dirty="0" smtClean="0">
                <a:solidFill>
                  <a:srgbClr val="0070C0"/>
                </a:solidFill>
              </a:rPr>
              <a:t>Delta/Wye, VFD’s &amp; Soft Start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Retrofit into existing control panels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Provides standard pump protection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Payback period as short as a few weeks!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0 – 1000A rated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4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De</a:t>
            </a:r>
            <a:r>
              <a:rPr lang="en-GB" b="1" dirty="0" smtClean="0">
                <a:solidFill>
                  <a:srgbClr val="0070C0"/>
                </a:solidFill>
              </a:rPr>
              <a:t>ragger II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Full 3 phase power analyzer 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Designed for Fixed And Variable Speed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Small footprint 1.4”x 4”x 4.5”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No new enclosures to add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User programmable functionality </a:t>
            </a:r>
          </a:p>
          <a:p>
            <a:endParaRPr lang="en-GB" dirty="0" smtClean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Installation requires minimal interruption to the lift station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UL Approved</a:t>
            </a:r>
          </a:p>
        </p:txBody>
      </p:sp>
    </p:spTree>
    <p:extLst>
      <p:ext uri="{BB962C8B-B14F-4D97-AF65-F5344CB8AC3E}">
        <p14:creationId xmlns:p14="http://schemas.microsoft.com/office/powerpoint/2010/main" val="95634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Technical Specification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3 x Digital inputs (24Vac/dc or 110-230Vac)</a:t>
            </a:r>
          </a:p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4 x Relay outputs (Examples: Forward or Run, Reverse, Fault, Alarm or Star/Delta Changeover)</a:t>
            </a:r>
          </a:p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1 x SSR output (Examples: kW/Hr. pulse, Soft Start Run/Stop or Clean in Progress)</a:t>
            </a:r>
          </a:p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2 x Analog inputs (Flow, Level)</a:t>
            </a:r>
          </a:p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Comms:  ModbusRTU, Profibus DP*</a:t>
            </a:r>
          </a:p>
          <a:p>
            <a:pPr algn="ctr"/>
            <a:r>
              <a:rPr lang="en-GB" sz="2800" dirty="0" smtClean="0">
                <a:solidFill>
                  <a:srgbClr val="0070C0"/>
                </a:solidFill>
              </a:rPr>
              <a:t>Supply Voltage:110-230Vac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2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2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16266399E2B46A911C08830B71589" ma:contentTypeVersion="19" ma:contentTypeDescription="Create a new document." ma:contentTypeScope="" ma:versionID="112d8890a96fed696cc8d1b4738a1a79">
  <xsd:schema xmlns:xsd="http://www.w3.org/2001/XMLSchema" xmlns:xs="http://www.w3.org/2001/XMLSchema" xmlns:p="http://schemas.microsoft.com/office/2006/metadata/properties" xmlns:ns2="B3225C82-4B01-4FD5-B872-F47E8D260C5A" targetNamespace="http://schemas.microsoft.com/office/2006/metadata/properties" ma:root="true" ma:fieldsID="c6ef0d823bcaa5c86ca39177c36c84d0" ns2:_="">
    <xsd:import namespace="B3225C82-4B01-4FD5-B872-F47E8D260C5A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Posted" minOccurs="0"/>
                <xsd:element ref="ns2:Year" minOccurs="0"/>
                <xsd:element ref="ns2:Source_x002f_Ev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25C82-4B01-4FD5-B872-F47E8D260C5A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 ma:readOnly="false">
      <xsd:simpleType>
        <xsd:restriction base="dms:Text"/>
      </xsd:simpleType>
    </xsd:element>
    <xsd:element name="Posted" ma:index="9" nillable="true" ma:displayName="Posted" ma:default="[today]" ma:format="DateOnly" ma:internalName="Posted" ma:readOnly="false">
      <xsd:simpleType>
        <xsd:restriction base="dms:DateTime"/>
      </xsd:simpleType>
    </xsd:element>
    <xsd:element name="Year" ma:index="10" nillable="true" ma:displayName="Year" ma:default="Year Posted ?" ma:description="" ma:format="Dropdown" ma:internalName="Year">
      <xsd:simpleType>
        <xsd:restriction base="dms:Choice">
          <xsd:enumeration value="Year Posted ?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</xsd:restriction>
      </xsd:simpleType>
    </xsd:element>
    <xsd:element name="Source_x002f_Event" ma:index="11" nillable="true" ma:displayName="Source/Event" ma:internalName="Source_x002f_Event" ma:readOnly="false">
      <xsd:simpleType>
        <xsd:restriction base="dms:Text">
          <xsd:maxLength value="7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B3225C82-4B01-4FD5-B872-F47E8D260C5A" xsi:nil="true"/>
    <Source_x002f_Event xmlns="B3225C82-4B01-4FD5-B872-F47E8D260C5A" xsi:nil="true"/>
    <Posted xmlns="B3225C82-4B01-4FD5-B872-F47E8D260C5A">2015-02-13T18:10:20+00:00</Posted>
    <Year xmlns="B3225C82-4B01-4FD5-B872-F47E8D260C5A">Year Posted ?</Year>
  </documentManagement>
</p:properties>
</file>

<file path=customXml/itemProps1.xml><?xml version="1.0" encoding="utf-8"?>
<ds:datastoreItem xmlns:ds="http://schemas.openxmlformats.org/officeDocument/2006/customXml" ds:itemID="{9172A62D-328A-4DE7-95A4-570A11FCE4FC}"/>
</file>

<file path=customXml/itemProps2.xml><?xml version="1.0" encoding="utf-8"?>
<ds:datastoreItem xmlns:ds="http://schemas.openxmlformats.org/officeDocument/2006/customXml" ds:itemID="{C7BB2181-536C-4AAC-B134-0430631DC319}"/>
</file>

<file path=customXml/itemProps3.xml><?xml version="1.0" encoding="utf-8"?>
<ds:datastoreItem xmlns:ds="http://schemas.openxmlformats.org/officeDocument/2006/customXml" ds:itemID="{0AD47710-9537-4E18-881B-FCCF138518E5}"/>
</file>

<file path=docProps/app.xml><?xml version="1.0" encoding="utf-8"?>
<Properties xmlns="http://schemas.openxmlformats.org/officeDocument/2006/extended-properties" xmlns:vt="http://schemas.openxmlformats.org/officeDocument/2006/docPropsVTypes">
  <Template>H2OK</Template>
  <TotalTime>1190</TotalTime>
  <Words>735</Words>
  <Application>Microsoft Office PowerPoint</Application>
  <PresentationFormat>On-screen Show (4:3)</PresentationFormat>
  <Paragraphs>239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H2OK</vt:lpstr>
      <vt:lpstr>PowerPoint Presentation</vt:lpstr>
      <vt:lpstr>PowerPoint Presentation</vt:lpstr>
      <vt:lpstr>Agenda</vt:lpstr>
      <vt:lpstr>Current Industry Situation</vt:lpstr>
      <vt:lpstr>Current Industry Situation</vt:lpstr>
      <vt:lpstr>Deragger II</vt:lpstr>
      <vt:lpstr>Deragger II</vt:lpstr>
      <vt:lpstr>Deragger II</vt:lpstr>
      <vt:lpstr>Technical Specification</vt:lpstr>
      <vt:lpstr>LED Error Indications</vt:lpstr>
      <vt:lpstr>Fault Codes</vt:lpstr>
      <vt:lpstr>PowerPoint Presentation</vt:lpstr>
      <vt:lpstr>Static Set Point</vt:lpstr>
      <vt:lpstr>Dynamic Set Point</vt:lpstr>
      <vt:lpstr>Typical Results</vt:lpstr>
      <vt:lpstr>Western Ave </vt:lpstr>
      <vt:lpstr>Western Ave </vt:lpstr>
      <vt:lpstr>Power Savings</vt:lpstr>
      <vt:lpstr>Power Savings</vt:lpstr>
      <vt:lpstr>Summary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Gordon_Bosworth</dc:creator>
  <cp:lastModifiedBy>John Pastore</cp:lastModifiedBy>
  <cp:revision>62</cp:revision>
  <cp:lastPrinted>2014-04-04T17:38:09Z</cp:lastPrinted>
  <dcterms:created xsi:type="dcterms:W3CDTF">2013-07-16T12:20:49Z</dcterms:created>
  <dcterms:modified xsi:type="dcterms:W3CDTF">2015-02-13T17:41:30Z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0x01010051C16266399E2B46A911C08830B71589</vt:lpwstr>
  </property>
</Properties>
</file>