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6"/>
  </p:sldMasterIdLst>
  <p:notesMasterIdLst>
    <p:notesMasterId r:id="rId16"/>
  </p:notesMasterIdLst>
  <p:handoutMasterIdLst>
    <p:handoutMasterId r:id="rId17"/>
  </p:handoutMasterIdLst>
  <p:sldIdLst>
    <p:sldId id="258" r:id="rId7"/>
    <p:sldId id="292" r:id="rId8"/>
    <p:sldId id="287" r:id="rId9"/>
    <p:sldId id="286" r:id="rId10"/>
    <p:sldId id="289" r:id="rId11"/>
    <p:sldId id="293" r:id="rId12"/>
    <p:sldId id="294" r:id="rId13"/>
    <p:sldId id="295" r:id="rId14"/>
    <p:sldId id="290" r:id="rId1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lizabeth Ziebron" initials="E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7F1A"/>
    <a:srgbClr val="679000"/>
    <a:srgbClr val="0093D0"/>
    <a:srgbClr val="007BB5"/>
    <a:srgbClr val="595959"/>
    <a:srgbClr val="000000"/>
    <a:srgbClr val="0082D1"/>
    <a:srgbClr val="808080"/>
    <a:srgbClr val="075F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0539" autoAdjust="0"/>
    <p:restoredTop sz="94599" autoAdjust="0"/>
  </p:normalViewPr>
  <p:slideViewPr>
    <p:cSldViewPr>
      <p:cViewPr>
        <p:scale>
          <a:sx n="100" d="100"/>
          <a:sy n="100" d="100"/>
        </p:scale>
        <p:origin x="-1152" y="222"/>
      </p:cViewPr>
      <p:guideLst>
        <p:guide orient="horz" pos="1296"/>
        <p:guide pos="561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778" y="-9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22" Type="http://schemas.openxmlformats.org/officeDocument/2006/relationships/tableStyles" Target="tableStyles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971FDFAB-1334-4666-A0C5-DAD45E357E7F}" type="datetime1">
              <a:rPr lang="en-US"/>
              <a:pPr>
                <a:defRPr/>
              </a:pPr>
              <a:t>11/17/2015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772525"/>
            <a:ext cx="3038475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382ABF93-D142-408A-A2B1-7D37F5A265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781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1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21212" cy="3465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8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387850"/>
            <a:ext cx="5140325" cy="4154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C1220908-0CB8-492F-BC2C-BA4EBDEA6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4537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3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4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5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6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7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8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ea typeface="ＭＳ Ｐゴシック" pitchFamily="34" charset="-128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E19C20B4-979A-4D1F-8684-66212AC64DBE}" type="slidenum">
              <a:rPr lang="en-US" altLang="en-US" smtClean="0"/>
              <a:pPr>
                <a:spcBef>
                  <a:spcPct val="0"/>
                </a:spcBef>
                <a:defRPr/>
              </a:pPr>
              <a:t>9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 descr="DUDEK_final-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325" y="6464300"/>
            <a:ext cx="1196975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 descr="dudek_rgb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475" y="6248400"/>
            <a:ext cx="12795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7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455613" y="2741613"/>
            <a:ext cx="8226425" cy="457200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5056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55613" y="3352800"/>
            <a:ext cx="8226425" cy="609600"/>
          </a:xfrm>
          <a:prstGeom prst="rect">
            <a:avLst/>
          </a:prstGeom>
        </p:spPr>
        <p:txBody>
          <a:bodyPr/>
          <a:lstStyle>
            <a:lvl1pPr marL="0" indent="0" algn="ctr">
              <a:buFont typeface="Wingdings" pitchFamily="2" charset="2"/>
              <a:buNone/>
              <a:defRPr b="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127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19200"/>
            <a:ext cx="8410575" cy="4845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6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6875" y="457200"/>
            <a:ext cx="2120900" cy="56070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457200"/>
            <a:ext cx="6213475" cy="5607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2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129088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19200"/>
            <a:ext cx="4129087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47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10575" cy="4845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70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12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29088" cy="4845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8688" y="1219200"/>
            <a:ext cx="4129087" cy="484505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751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84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410575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368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3899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2606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799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Footer-Graphic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3825"/>
            <a:ext cx="91440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288" r:id="rId1"/>
    <p:sldLayoutId id="2147484277" r:id="rId2"/>
    <p:sldLayoutId id="2147484278" r:id="rId3"/>
    <p:sldLayoutId id="2147484279" r:id="rId4"/>
    <p:sldLayoutId id="2147484280" r:id="rId5"/>
    <p:sldLayoutId id="2147484281" r:id="rId6"/>
    <p:sldLayoutId id="2147484282" r:id="rId7"/>
    <p:sldLayoutId id="2147484283" r:id="rId8"/>
    <p:sldLayoutId id="2147484284" r:id="rId9"/>
    <p:sldLayoutId id="2147484285" r:id="rId10"/>
    <p:sldLayoutId id="2147484286" r:id="rId11"/>
    <p:sldLayoutId id="2147484287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+mj-lt"/>
          <a:ea typeface="ＭＳ Ｐゴシック" pitchFamily="1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5F5F5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SzPct val="115000"/>
        <a:buFont typeface="Wingdings" pitchFamily="2" charset="2"/>
        <a:buChar char="§"/>
        <a:defRPr sz="2400" b="1">
          <a:solidFill>
            <a:srgbClr val="5F5F5F"/>
          </a:solidFill>
          <a:latin typeface="+mn-lt"/>
          <a:ea typeface="ＭＳ Ｐゴシック" pitchFamily="1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Char char="•"/>
        <a:defRPr sz="2000" b="1">
          <a:solidFill>
            <a:srgbClr val="5F5F5F"/>
          </a:solidFill>
          <a:latin typeface="+mn-lt"/>
          <a:ea typeface="ＭＳ Ｐゴシック" pitchFamily="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8080"/>
        </a:buClr>
        <a:buFont typeface="Arial" charset="0"/>
        <a:buChar char="–"/>
        <a:defRPr b="1">
          <a:solidFill>
            <a:srgbClr val="5F5F5F"/>
          </a:solidFill>
          <a:latin typeface="+mn-lt"/>
          <a:ea typeface="ＭＳ Ｐゴシック" pitchFamily="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BB5"/>
        </a:buClr>
        <a:buFont typeface="Wingdings" pitchFamily="2" charset="2"/>
        <a:buChar char="§"/>
        <a:defRPr>
          <a:solidFill>
            <a:srgbClr val="007BB5"/>
          </a:solidFill>
          <a:latin typeface="+mn-lt"/>
          <a:ea typeface="ＭＳ Ｐゴシック" pitchFamily="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  <a:ea typeface="ＭＳ Ｐゴシック" pitchFamily="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CA"/>
        </a:buClr>
        <a:buFont typeface="Wingdings" pitchFamily="2" charset="2"/>
        <a:buChar char="§"/>
        <a:defRPr>
          <a:solidFill>
            <a:srgbClr val="007BB5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685800"/>
            <a:ext cx="8382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5400" b="1" dirty="0" smtClean="0">
                <a:solidFill>
                  <a:srgbClr val="E87F1A"/>
                </a:solidFill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  <a:ea typeface="ＭＳ Ｐゴシック" pitchFamily="1" charset="-128"/>
              </a:rPr>
              <a:t>El Niño</a:t>
            </a:r>
            <a:endParaRPr lang="en-US" sz="5400" b="1" dirty="0">
              <a:solidFill>
                <a:srgbClr val="E87F1A"/>
              </a:solidFill>
              <a:effectLst>
                <a:outerShdw blurRad="50800" dist="50800" dir="3000000" algn="tl" rotWithShape="0">
                  <a:prstClr val="black">
                    <a:alpha val="52000"/>
                  </a:prstClr>
                </a:outerShdw>
              </a:effectLst>
              <a:latin typeface="Gill Sans MT" pitchFamily="34" charset="0"/>
              <a:ea typeface="ＭＳ Ｐゴシック" pitchFamily="1" charset="-128"/>
            </a:endParaRPr>
          </a:p>
        </p:txBody>
      </p:sp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5486400" y="4876800"/>
            <a:ext cx="342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altLang="en-US" sz="2000" b="1" dirty="0" smtClean="0">
                <a:solidFill>
                  <a:srgbClr val="007BB5"/>
                </a:solidFill>
                <a:latin typeface="Gill Sans MT" pitchFamily="34" charset="0"/>
              </a:rPr>
              <a:t>SCAP Collections Meeting </a:t>
            </a:r>
            <a:endParaRPr lang="en-US" altLang="en-US" sz="2000" b="1" dirty="0">
              <a:solidFill>
                <a:srgbClr val="007BB5"/>
              </a:solidFill>
              <a:latin typeface="Gill Sans MT" pitchFamily="34" charset="0"/>
            </a:endParaRPr>
          </a:p>
          <a:p>
            <a:r>
              <a:rPr lang="en-US" altLang="en-US" sz="1600" dirty="0" smtClean="0">
                <a:solidFill>
                  <a:srgbClr val="007BB5"/>
                </a:solidFill>
                <a:latin typeface="Gill Sans MT" pitchFamily="34" charset="0"/>
              </a:rPr>
              <a:t>November 12, 2015</a:t>
            </a:r>
            <a:endParaRPr lang="en-US" altLang="en-US" sz="1600" dirty="0">
              <a:solidFill>
                <a:srgbClr val="007BB5"/>
              </a:solidFill>
              <a:latin typeface="Gill Sans M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1524000"/>
            <a:ext cx="8382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50800" dist="50800" dir="3000000" algn="tl" rotWithShape="0">
                    <a:prstClr val="black">
                      <a:alpha val="52000"/>
                    </a:prstClr>
                  </a:outerShdw>
                </a:effectLst>
                <a:latin typeface="Gill Sans MT" pitchFamily="34" charset="0"/>
                <a:ea typeface="ＭＳ Ｐゴシック" pitchFamily="1" charset="-128"/>
              </a:rPr>
              <a:t>Wet Weather Planning</a:t>
            </a:r>
            <a:endParaRPr lang="en-US" sz="3600" b="1" dirty="0">
              <a:solidFill>
                <a:schemeClr val="bg1"/>
              </a:solidFill>
              <a:effectLst>
                <a:outerShdw blurRad="50800" dist="50800" dir="3000000" algn="tl" rotWithShape="0">
                  <a:prstClr val="black">
                    <a:alpha val="52000"/>
                  </a:prstClr>
                </a:outerShdw>
              </a:effectLst>
              <a:latin typeface="Gill Sans MT" pitchFamily="34" charset="0"/>
              <a:ea typeface="ＭＳ Ｐゴシック" pitchFamily="1" charset="-128"/>
            </a:endParaRPr>
          </a:p>
        </p:txBody>
      </p:sp>
      <p:pic>
        <p:nvPicPr>
          <p:cNvPr id="1026" name="Picture 2" descr="http://www.jccrier.com/weather/2015-16%20el%20nino%20winter/nation_weather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15805"/>
            <a:ext cx="4362450" cy="2456395"/>
          </a:xfrm>
          <a:prstGeom prst="rect">
            <a:avLst/>
          </a:prstGeom>
          <a:noFill/>
          <a:ln w="57150">
            <a:solidFill>
              <a:srgbClr val="E87F1A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4800" y="1060450"/>
            <a:ext cx="7620000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285750" indent="-1714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b="1" cap="small" dirty="0" smtClean="0">
                <a:solidFill>
                  <a:srgbClr val="007BB5"/>
                </a:solidFill>
                <a:latin typeface="Gill Sans MT" pitchFamily="34" charset="0"/>
              </a:rPr>
              <a:t>What is El Niño?</a:t>
            </a:r>
            <a:endParaRPr lang="en-US" cap="small" dirty="0" smtClean="0">
              <a:solidFill>
                <a:srgbClr val="007BB5"/>
              </a:solidFill>
              <a:latin typeface="Gill Sans MT" pitchFamily="34" charset="0"/>
            </a:endParaRP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One phase of El Niño-Southern Oscillation (ENSO) cycle</a:t>
            </a: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Characterized by unusually warm ocean temperature in Equatorial Pacific</a:t>
            </a: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Frequency is irregular</a:t>
            </a: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Climate impacts vary</a:t>
            </a: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cap="small" dirty="0" smtClean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cap="small" dirty="0" smtClean="0">
                <a:solidFill>
                  <a:srgbClr val="E87F1A"/>
                </a:solidFill>
                <a:latin typeface="Gill Sans MT" pitchFamily="34" charset="0"/>
              </a:rPr>
              <a:t>Previous Strong El Niño’s</a:t>
            </a: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2004-05</a:t>
            </a: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1997-98</a:t>
            </a: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1983-84</a:t>
            </a: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El Niño History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pic>
        <p:nvPicPr>
          <p:cNvPr id="2050" name="Picture 2" descr="El Nino shown on a 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698" y="3657600"/>
            <a:ext cx="6225702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723374" y="3202358"/>
            <a:ext cx="2158348" cy="2601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1400" cap="small" dirty="0">
                <a:solidFill>
                  <a:srgbClr val="E87F1A"/>
                </a:solidFill>
                <a:latin typeface="Gill Sans MT" pitchFamily="34" charset="0"/>
              </a:rPr>
              <a:t>How does 2015 compare?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5867400" y="4800600"/>
            <a:ext cx="2209800" cy="1524000"/>
          </a:xfrm>
          <a:prstGeom prst="ellipse">
            <a:avLst/>
          </a:prstGeom>
          <a:noFill/>
          <a:ln w="57150" cap="flat" cmpd="sng" algn="ctr">
            <a:solidFill>
              <a:srgbClr val="E87F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267200" y="4343401"/>
            <a:ext cx="1752600" cy="761999"/>
            <a:chOff x="4267200" y="4343401"/>
            <a:chExt cx="1752600" cy="761999"/>
          </a:xfrm>
        </p:grpSpPr>
        <p:cxnSp>
          <p:nvCxnSpPr>
            <p:cNvPr id="6" name="Straight Arrow Connector 5"/>
            <p:cNvCxnSpPr/>
            <p:nvPr/>
          </p:nvCxnSpPr>
          <p:spPr bwMode="auto">
            <a:xfrm flipH="1" flipV="1">
              <a:off x="4267200" y="4343401"/>
              <a:ext cx="1752600" cy="76199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E87F1A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4" name="Rectangle 13"/>
            <p:cNvSpPr/>
            <p:nvPr/>
          </p:nvSpPr>
          <p:spPr>
            <a:xfrm>
              <a:off x="4411984" y="4594877"/>
              <a:ext cx="1432765" cy="25904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E87F1A"/>
              </a:solidFill>
            </a:ln>
          </p:spPr>
          <p:txBody>
            <a:bodyPr wrap="none">
              <a:spAutoFit/>
            </a:bodyPr>
            <a:lstStyle/>
            <a:p>
              <a:pPr algn="just" eaLnBrk="0" hangingPunct="0">
                <a:lnSpc>
                  <a:spcPts val="1300"/>
                </a:lnSpc>
                <a:spcBef>
                  <a:spcPts val="1200"/>
                </a:spcBef>
                <a:spcAft>
                  <a:spcPts val="1200"/>
                </a:spcAft>
                <a:defRPr/>
              </a:pPr>
              <a:r>
                <a:rPr lang="en-US" sz="1400" cap="small" dirty="0" smtClean="0">
                  <a:solidFill>
                    <a:srgbClr val="E87F1A"/>
                  </a:solidFill>
                  <a:latin typeface="Gill Sans MT" pitchFamily="34" charset="0"/>
                </a:rPr>
                <a:t>Strong El Niño</a:t>
              </a:r>
              <a:endParaRPr lang="en-US" sz="1400" cap="small" dirty="0">
                <a:solidFill>
                  <a:srgbClr val="E87F1A"/>
                </a:solidFill>
                <a:latin typeface="Gill Sans M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0305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El Niño History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1060450"/>
            <a:ext cx="38100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285750" indent="-1714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b="1" cap="small" dirty="0" smtClean="0">
                <a:solidFill>
                  <a:srgbClr val="007BB5"/>
                </a:solidFill>
                <a:latin typeface="Gill Sans MT" pitchFamily="34" charset="0"/>
              </a:rPr>
              <a:t>Rainfall History</a:t>
            </a:r>
            <a:endParaRPr lang="en-US" cap="small" dirty="0" smtClean="0">
              <a:solidFill>
                <a:srgbClr val="007BB5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sz="1400" cap="small" dirty="0" smtClean="0">
                <a:solidFill>
                  <a:srgbClr val="E87F1A"/>
                </a:solidFill>
                <a:latin typeface="Gill Sans MT" pitchFamily="34" charset="0"/>
              </a:rPr>
              <a:t>Notes: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Southern California rainfall is highly </a:t>
            </a:r>
            <a:r>
              <a:rPr lang="en-US" sz="1400" dirty="0">
                <a:solidFill>
                  <a:srgbClr val="7F7F7F"/>
                </a:solidFill>
                <a:latin typeface="Gill Sans MT" pitchFamily="34" charset="0"/>
              </a:rPr>
              <a:t>v</a:t>
            </a: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ariable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El Niño conditions influence rainfall</a:t>
            </a: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2014:	5.09 inches</a:t>
            </a: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r>
              <a:rPr lang="en-US" sz="1400" cap="small" dirty="0" smtClean="0">
                <a:solidFill>
                  <a:srgbClr val="E87F1A"/>
                </a:solidFill>
                <a:latin typeface="Gill Sans MT" pitchFamily="34" charset="0"/>
              </a:rPr>
              <a:t>What could happen this winter?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1983:	18.49 inches (178% of average)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1998:	17.16 inches (173% of average)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2005:	22.60 inches (210% of average)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2015:	?</a:t>
            </a: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History suggests </a:t>
            </a:r>
            <a:r>
              <a:rPr lang="en-US" sz="1400" dirty="0" smtClean="0">
                <a:solidFill>
                  <a:srgbClr val="679000"/>
                </a:solidFill>
                <a:latin typeface="Gill Sans MT" pitchFamily="34" charset="0"/>
              </a:rPr>
              <a:t>150 - 200% </a:t>
            </a: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of average rainfall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endParaRPr lang="en-US" sz="1400" cap="small" dirty="0" smtClean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</p:txBody>
      </p:sp>
      <p:pic>
        <p:nvPicPr>
          <p:cNvPr id="3074" name="Picture 2" descr="http://www.sdcwa.org/sites/default/files/images/water-management/Rainfall1991-2013Lindberg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397"/>
            <a:ext cx="4724400" cy="38897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3629" y="5610225"/>
            <a:ext cx="214674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Source: San Diego County Water Authority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27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Regional Board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1066800"/>
            <a:ext cx="3667125" cy="5209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47805"/>
            <a:ext cx="7725556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133600" y="3595871"/>
            <a:ext cx="5257800" cy="290329"/>
          </a:xfrm>
          <a:prstGeom prst="rect">
            <a:avLst/>
          </a:prstGeom>
          <a:noFill/>
          <a:ln w="57150" cap="flat" cmpd="sng" algn="ctr">
            <a:solidFill>
              <a:srgbClr val="E87F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4191000" y="4053071"/>
            <a:ext cx="3581400" cy="290329"/>
          </a:xfrm>
          <a:prstGeom prst="rect">
            <a:avLst/>
          </a:prstGeom>
          <a:noFill/>
          <a:ln w="57150" cap="flat" cmpd="sng" algn="ctr">
            <a:solidFill>
              <a:srgbClr val="E87F1A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50548"/>
            <a:ext cx="4572000" cy="1246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b="1" cap="small" dirty="0" smtClean="0">
                <a:solidFill>
                  <a:srgbClr val="007BB5"/>
                </a:solidFill>
                <a:latin typeface="Gill Sans MT" pitchFamily="34" charset="0"/>
              </a:rPr>
              <a:t>Regional Board Outlook</a:t>
            </a:r>
            <a:endParaRPr lang="en-US" cap="small" dirty="0">
              <a:solidFill>
                <a:srgbClr val="007BB5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Aware of El Niño</a:t>
            </a: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7F7F7F"/>
                </a:solidFill>
                <a:latin typeface="Gill Sans MT" pitchFamily="34" charset="0"/>
              </a:rPr>
              <a:t>E</a:t>
            </a: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xpects collection </a:t>
            </a:r>
            <a:r>
              <a:rPr lang="en-US" sz="1400" dirty="0">
                <a:solidFill>
                  <a:srgbClr val="7F7F7F"/>
                </a:solidFill>
                <a:latin typeface="Gill Sans MT" pitchFamily="34" charset="0"/>
              </a:rPr>
              <a:t>s</a:t>
            </a: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ystems to be prepared</a:t>
            </a: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Will not forgive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SSO’s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 because of El Niño</a:t>
            </a: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15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667 0.2736 L 7.5E-6 -6.66667E-6 " pathEditMode="relative" ptsTypes="AA">
                                      <p:cBhvr>
                                        <p:cTn id="1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Inflow &amp; Infiltration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295400"/>
            <a:ext cx="7200900" cy="456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Inflow &amp; Infiltration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pic>
        <p:nvPicPr>
          <p:cNvPr id="5124" name="Picture 4" descr="http://www.kingcounty.gov/services/environment/wastewater/~/media/8BF8EFA2D7934B23B2D1780694F5A85A.ash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5715000" cy="4991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324600" y="1050548"/>
            <a:ext cx="2743200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b="1" cap="small" dirty="0" smtClean="0">
                <a:solidFill>
                  <a:srgbClr val="007BB5"/>
                </a:solidFill>
                <a:latin typeface="Gill Sans MT" pitchFamily="34" charset="0"/>
              </a:rPr>
              <a:t>Differentiating Inflow &amp; Infiltration</a:t>
            </a:r>
            <a:endParaRPr lang="en-US" cap="small" dirty="0">
              <a:solidFill>
                <a:srgbClr val="007BB5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Inflow contributes large volume in short time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Infiltration contributes large volume in longer time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Inflow main concern for </a:t>
            </a:r>
            <a:r>
              <a:rPr lang="en-US" sz="1400" dirty="0" err="1" smtClean="0">
                <a:solidFill>
                  <a:srgbClr val="7F7F7F"/>
                </a:solidFill>
                <a:latin typeface="Gill Sans MT" pitchFamily="34" charset="0"/>
              </a:rPr>
              <a:t>SSO’s</a:t>
            </a: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3979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Inflow Prevention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pic>
        <p:nvPicPr>
          <p:cNvPr id="7172" name="Picture 4" descr="http://www.lgvsd.org/wp-content/uploads/Smoketesting_6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56320"/>
            <a:ext cx="5267325" cy="394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060450"/>
            <a:ext cx="3810000" cy="23685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285750" indent="-1714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b="1" cap="small" dirty="0" smtClean="0">
                <a:solidFill>
                  <a:srgbClr val="007BB5"/>
                </a:solidFill>
                <a:latin typeface="Gill Sans MT" pitchFamily="34" charset="0"/>
              </a:rPr>
              <a:t>What can be done?</a:t>
            </a:r>
            <a:endParaRPr lang="en-US" cap="small" dirty="0" smtClean="0">
              <a:solidFill>
                <a:srgbClr val="007BB5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Inventory &amp; Maintain Low Flow Diversions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Install sealed manhole covers in areas of known flooding</a:t>
            </a: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Check all above ground creek crossings</a:t>
            </a:r>
          </a:p>
          <a:p>
            <a:pPr marL="571500" lvl="1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Clear debris from pipe</a:t>
            </a:r>
          </a:p>
          <a:p>
            <a:pPr marL="571500" lvl="1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Repair/Improve pipe supports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Smoke Testing</a:t>
            </a: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defRPr/>
            </a:pP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endParaRPr lang="en-US" sz="1400" cap="small" dirty="0" smtClean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5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Inflow Management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060450"/>
            <a:ext cx="47244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285750" indent="-17145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r>
              <a:rPr lang="en-US" b="1" cap="small" dirty="0" smtClean="0">
                <a:solidFill>
                  <a:srgbClr val="007BB5"/>
                </a:solidFill>
                <a:latin typeface="Gill Sans MT" pitchFamily="34" charset="0"/>
              </a:rPr>
              <a:t>What can be done?</a:t>
            </a:r>
            <a:endParaRPr lang="en-US" cap="small" dirty="0" smtClean="0">
              <a:solidFill>
                <a:srgbClr val="007BB5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Clean sewer lines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Pump Station weatherproofing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Emergency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r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esponse plans</a:t>
            </a: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7F7F7F"/>
                </a:solidFill>
                <a:latin typeface="Gill Sans MT" pitchFamily="34" charset="0"/>
              </a:rPr>
              <a:t>Bypass pumping </a:t>
            </a: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rgbClr val="7F7F7F"/>
                </a:solidFill>
                <a:latin typeface="Gill Sans MT" pitchFamily="34" charset="0"/>
              </a:rPr>
              <a:t>Standby Power</a:t>
            </a:r>
            <a:endParaRPr lang="en-US" sz="1400" dirty="0" smtClean="0">
              <a:solidFill>
                <a:schemeClr val="bg1">
                  <a:lumMod val="50000"/>
                </a:schemeClr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0"/>
              </a:rPr>
              <a:t>Smart covers</a:t>
            </a: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  <a:p>
            <a:pPr marL="285750" indent="-285750">
              <a:spcAft>
                <a:spcPts val="600"/>
              </a:spcAft>
              <a:buClr>
                <a:srgbClr val="808080"/>
              </a:buClr>
              <a:buSzPct val="115000"/>
              <a:buFont typeface="Arial" panose="020B0604020202020204" pitchFamily="34" charset="0"/>
              <a:buChar char="•"/>
              <a:defRPr/>
            </a:pP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>
              <a:spcAft>
                <a:spcPts val="600"/>
              </a:spcAft>
              <a:buClr>
                <a:srgbClr val="808080"/>
              </a:buClr>
              <a:buSzPct val="115000"/>
              <a:buFont typeface="Wingdings" pitchFamily="1" charset="2"/>
              <a:buNone/>
              <a:defRPr/>
            </a:pPr>
            <a:endParaRPr lang="en-US" sz="1400" cap="small" dirty="0" smtClean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>
              <a:solidFill>
                <a:srgbClr val="7F7F7F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cap="small" dirty="0">
              <a:solidFill>
                <a:srgbClr val="E87F1A"/>
              </a:solidFill>
              <a:latin typeface="Gill Sans MT" pitchFamily="34" charset="0"/>
            </a:endParaRPr>
          </a:p>
          <a:p>
            <a:pPr algn="just" eaLnBrk="0" hangingPunct="0">
              <a:lnSpc>
                <a:spcPts val="1300"/>
              </a:lnSpc>
              <a:spcBef>
                <a:spcPts val="0"/>
              </a:spcBef>
              <a:spcAft>
                <a:spcPts val="1200"/>
              </a:spcAft>
              <a:defRPr/>
            </a:pPr>
            <a:endParaRPr lang="en-US" sz="1400" dirty="0" smtClean="0">
              <a:solidFill>
                <a:srgbClr val="7F7F7F"/>
              </a:solidFill>
              <a:latin typeface="Gill Sans MT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6705600" cy="363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256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1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1">
            <a:gsLst>
              <a:gs pos="0">
                <a:srgbClr val="075F91"/>
              </a:gs>
              <a:gs pos="100000">
                <a:srgbClr val="0093D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81000" y="115669"/>
            <a:ext cx="8763000" cy="646331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innerShdw blurRad="63500" dist="25400" dir="13500000">
                    <a:prstClr val="black">
                      <a:alpha val="50000"/>
                    </a:prstClr>
                  </a:innerShdw>
                </a:effectLst>
                <a:latin typeface="Gill Sans MT" pitchFamily="34" charset="0"/>
                <a:ea typeface="ＭＳ Ｐゴシック" pitchFamily="1" charset="-128"/>
                <a:cs typeface="Gill Sans Std"/>
              </a:rPr>
              <a:t>Questions &amp; Comments</a:t>
            </a:r>
            <a:endParaRPr lang="en-US" sz="1400" dirty="0">
              <a:solidFill>
                <a:schemeClr val="bg1"/>
              </a:solidFill>
              <a:effectLst>
                <a:innerShdw blurRad="63500" dist="25400" dir="13500000">
                  <a:prstClr val="black">
                    <a:alpha val="50000"/>
                  </a:prstClr>
                </a:innerShdw>
              </a:effectLst>
              <a:latin typeface="Gill Sans Std"/>
              <a:ea typeface="ＭＳ Ｐゴシック" pitchFamily="1" charset="-128"/>
              <a:cs typeface="Gill Sans Std"/>
            </a:endParaRPr>
          </a:p>
        </p:txBody>
      </p:sp>
      <p:pic>
        <p:nvPicPr>
          <p:cNvPr id="8196" name="Picture 4" descr="https://upload.wikimedia.org/wikipedia/en/1/1d/Indiasewerm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00"/>
            <a:ext cx="5181600" cy="2238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89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mark">
  <a:themeElements>
    <a:clrScheme name="Watermar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CCCFF"/>
      </a:accent1>
      <a:accent2>
        <a:srgbClr val="D9D8EC"/>
      </a:accent2>
      <a:accent3>
        <a:srgbClr val="FFFFFF"/>
      </a:accent3>
      <a:accent4>
        <a:srgbClr val="000000"/>
      </a:accent4>
      <a:accent5>
        <a:srgbClr val="E2E2FF"/>
      </a:accent5>
      <a:accent6>
        <a:srgbClr val="C4C4D6"/>
      </a:accent6>
      <a:hlink>
        <a:srgbClr val="6767FF"/>
      </a:hlink>
      <a:folHlink>
        <a:srgbClr val="9933FF"/>
      </a:folHlink>
    </a:clrScheme>
    <a:fontScheme name="Waterma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atermar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CCFF"/>
        </a:accent1>
        <a:accent2>
          <a:srgbClr val="D9D8E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C4C4D6"/>
        </a:accent6>
        <a:hlink>
          <a:srgbClr val="6767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2">
        <a:dk1>
          <a:srgbClr val="000000"/>
        </a:dk1>
        <a:lt1>
          <a:srgbClr val="FFFFFF"/>
        </a:lt1>
        <a:dk2>
          <a:srgbClr val="666633"/>
        </a:dk2>
        <a:lt2>
          <a:srgbClr val="5F5F5F"/>
        </a:lt2>
        <a:accent1>
          <a:srgbClr val="FFCC00"/>
        </a:accent1>
        <a:accent2>
          <a:srgbClr val="EFF0B2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D9D9A1"/>
        </a:accent6>
        <a:hlink>
          <a:srgbClr val="808000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3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9BB0CB"/>
        </a:accent1>
        <a:accent2>
          <a:srgbClr val="D1E0CE"/>
        </a:accent2>
        <a:accent3>
          <a:srgbClr val="FFFFFF"/>
        </a:accent3>
        <a:accent4>
          <a:srgbClr val="000000"/>
        </a:accent4>
        <a:accent5>
          <a:srgbClr val="CBD4E2"/>
        </a:accent5>
        <a:accent6>
          <a:srgbClr val="BDCBBA"/>
        </a:accent6>
        <a:hlink>
          <a:srgbClr val="8EA642"/>
        </a:hlink>
        <a:folHlink>
          <a:srgbClr val="CC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atermark 4">
        <a:dk1>
          <a:srgbClr val="333300"/>
        </a:dk1>
        <a:lt1>
          <a:srgbClr val="FFFFCC"/>
        </a:lt1>
        <a:dk2>
          <a:srgbClr val="336600"/>
        </a:dk2>
        <a:lt2>
          <a:srgbClr val="FFFFCC"/>
        </a:lt2>
        <a:accent1>
          <a:srgbClr val="99CC00"/>
        </a:accent1>
        <a:accent2>
          <a:srgbClr val="669900"/>
        </a:accent2>
        <a:accent3>
          <a:srgbClr val="ADB8AA"/>
        </a:accent3>
        <a:accent4>
          <a:srgbClr val="DADAAE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5">
        <a:dk1>
          <a:srgbClr val="424458"/>
        </a:dk1>
        <a:lt1>
          <a:srgbClr val="FFFFFF"/>
        </a:lt1>
        <a:dk2>
          <a:srgbClr val="004A48"/>
        </a:dk2>
        <a:lt2>
          <a:srgbClr val="FFFFFF"/>
        </a:lt2>
        <a:accent1>
          <a:srgbClr val="83B200"/>
        </a:accent1>
        <a:accent2>
          <a:srgbClr val="006260"/>
        </a:accent2>
        <a:accent3>
          <a:srgbClr val="AAB1B1"/>
        </a:accent3>
        <a:accent4>
          <a:srgbClr val="DADADA"/>
        </a:accent4>
        <a:accent5>
          <a:srgbClr val="C1D5AA"/>
        </a:accent5>
        <a:accent6>
          <a:srgbClr val="005856"/>
        </a:accent6>
        <a:hlink>
          <a:srgbClr val="6666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6">
        <a:dk1>
          <a:srgbClr val="000000"/>
        </a:dk1>
        <a:lt1>
          <a:srgbClr val="FFFFFF"/>
        </a:lt1>
        <a:dk2>
          <a:srgbClr val="1C2046"/>
        </a:dk2>
        <a:lt2>
          <a:srgbClr val="FFFFFF"/>
        </a:lt2>
        <a:accent1>
          <a:srgbClr val="00CCFF"/>
        </a:accent1>
        <a:accent2>
          <a:srgbClr val="2D226E"/>
        </a:accent2>
        <a:accent3>
          <a:srgbClr val="ABABB0"/>
        </a:accent3>
        <a:accent4>
          <a:srgbClr val="DADADA"/>
        </a:accent4>
        <a:accent5>
          <a:srgbClr val="AAE2FF"/>
        </a:accent5>
        <a:accent6>
          <a:srgbClr val="281E63"/>
        </a:accent6>
        <a:hlink>
          <a:srgbClr val="666699"/>
        </a:hlink>
        <a:folHlink>
          <a:srgbClr val="99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7">
        <a:dk1>
          <a:srgbClr val="424458"/>
        </a:dk1>
        <a:lt1>
          <a:srgbClr val="FFFFFF"/>
        </a:lt1>
        <a:dk2>
          <a:srgbClr val="000066"/>
        </a:dk2>
        <a:lt2>
          <a:srgbClr val="FFFFFF"/>
        </a:lt2>
        <a:accent1>
          <a:srgbClr val="6666FF"/>
        </a:accent1>
        <a:accent2>
          <a:srgbClr val="333399"/>
        </a:accent2>
        <a:accent3>
          <a:srgbClr val="AAAAB8"/>
        </a:accent3>
        <a:accent4>
          <a:srgbClr val="DADADA"/>
        </a:accent4>
        <a:accent5>
          <a:srgbClr val="B8B8FF"/>
        </a:accent5>
        <a:accent6>
          <a:srgbClr val="2D2D8A"/>
        </a:accent6>
        <a:hlink>
          <a:srgbClr val="FF99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8">
        <a:dk1>
          <a:srgbClr val="1C1C1C"/>
        </a:dk1>
        <a:lt1>
          <a:srgbClr val="FFFFCC"/>
        </a:lt1>
        <a:dk2>
          <a:srgbClr val="390B20"/>
        </a:dk2>
        <a:lt2>
          <a:srgbClr val="FFFFCC"/>
        </a:lt2>
        <a:accent1>
          <a:srgbClr val="FF916F"/>
        </a:accent1>
        <a:accent2>
          <a:srgbClr val="561450"/>
        </a:accent2>
        <a:accent3>
          <a:srgbClr val="AEAAAB"/>
        </a:accent3>
        <a:accent4>
          <a:srgbClr val="DADAAE"/>
        </a:accent4>
        <a:accent5>
          <a:srgbClr val="FFC7BB"/>
        </a:accent5>
        <a:accent6>
          <a:srgbClr val="4D1148"/>
        </a:accent6>
        <a:hlink>
          <a:srgbClr val="637D95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atermark 9">
        <a:dk1>
          <a:srgbClr val="4C0000"/>
        </a:dk1>
        <a:lt1>
          <a:srgbClr val="FFFFFF"/>
        </a:lt1>
        <a:dk2>
          <a:srgbClr val="722104"/>
        </a:dk2>
        <a:lt2>
          <a:srgbClr val="FFFFFF"/>
        </a:lt2>
        <a:accent1>
          <a:srgbClr val="CC6600"/>
        </a:accent1>
        <a:accent2>
          <a:srgbClr val="8A2E00"/>
        </a:accent2>
        <a:accent3>
          <a:srgbClr val="BCABAA"/>
        </a:accent3>
        <a:accent4>
          <a:srgbClr val="DADADA"/>
        </a:accent4>
        <a:accent5>
          <a:srgbClr val="E2B8AA"/>
        </a:accent5>
        <a:accent6>
          <a:srgbClr val="7D2900"/>
        </a:accent6>
        <a:hlink>
          <a:srgbClr val="FFCC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B3225C82-4B01-4FD5-B872-F47E8D260C5A">2015_11_12_El Nino Wet Weather Planning</Description0>
    <Source_x002f_Event xmlns="B3225C82-4B01-4FD5-B872-F47E8D260C5A">November 12, 2015 CSC mtg</Source_x002f_Event>
    <Posted xmlns="B3225C82-4B01-4FD5-B872-F47E8D260C5A">2015-11-17T08:00:00+00:00</Posted>
    <Year xmlns="B3225C82-4B01-4FD5-B872-F47E8D260C5A">2015</Yea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/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562A8D6A4CE0468056042EAE8F8686" ma:contentTypeVersion="4" ma:contentTypeDescription="Create a new document." ma:contentTypeScope="" ma:versionID="a7e35dfa6779144971ab4974ecf57e2e">
  <xsd:schema xmlns:xsd="http://www.w3.org/2001/XMLSchema" xmlns:xs="http://www.w3.org/2001/XMLSchema" xmlns:p="http://schemas.microsoft.com/office/2006/metadata/properties" xmlns:ns2="f4a83a27-ce5a-4216-a2fe-e67442cba0f0" xmlns:ns3="90d21fc9-e2c9-430a-9ac6-9881b2c77eb0" targetNamespace="http://schemas.microsoft.com/office/2006/metadata/properties" ma:root="true" ma:fieldsID="d4dbba4127649252df46fde305c04b03" ns2:_="" ns3:_="">
    <xsd:import namespace="f4a83a27-ce5a-4216-a2fe-e67442cba0f0"/>
    <xsd:import namespace="90d21fc9-e2c9-430a-9ac6-9881b2c77eb0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Category"/>
                <xsd:element ref="ns2:Location"/>
                <xsd:element ref="ns2:Template_x0020_Type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a83a27-ce5a-4216-a2fe-e67442cba0f0" elementFormDefault="qualified">
    <xsd:import namespace="http://schemas.microsoft.com/office/2006/documentManagement/types"/>
    <xsd:import namespace="http://schemas.microsoft.com/office/infopath/2007/PartnerControls"/>
    <xsd:element name="Description0" ma:index="2" nillable="true" ma:displayName="Description" ma:internalName="Description0">
      <xsd:simpleType>
        <xsd:restriction base="dms:Note">
          <xsd:maxLength value="255"/>
        </xsd:restriction>
      </xsd:simpleType>
    </xsd:element>
    <xsd:element name="Category" ma:index="3" ma:displayName="Category" ma:description="" ma:format="Dropdown" ma:internalName="Category">
      <xsd:simpleType>
        <xsd:restriction base="dms:Choice">
          <xsd:enumeration value="Administrative"/>
          <xsd:enumeration value="PowerPoint"/>
          <xsd:enumeration value="Proposals"/>
          <xsd:enumeration value="Reports"/>
          <xsd:enumeration value="Covers"/>
          <xsd:enumeration value="Letterhead"/>
          <xsd:enumeration value="Interview Brochures"/>
        </xsd:restriction>
      </xsd:simpleType>
    </xsd:element>
    <xsd:element name="Location" ma:index="4" ma:displayName="Location" ma:description="" ma:format="Dropdown" ma:internalName="Location">
      <xsd:simpleType>
        <xsd:restriction base="dms:Choice">
          <xsd:enumeration value="Generic"/>
          <xsd:enumeration value="Auburn"/>
          <xsd:enumeration value="Encinitas - Main"/>
          <xsd:enumeration value="Encinitas - Annex 2 (North)"/>
          <xsd:enumeration value="Encinitas - Annex 2 (South)"/>
          <xsd:enumeration value="Marin"/>
          <xsd:enumeration value="Palm Desert"/>
          <xsd:enumeration value="Riverside"/>
          <xsd:enumeration value="Sacramento"/>
          <xsd:enumeration value="San Francisco"/>
          <xsd:enumeration value="San Juan Capistrano"/>
          <xsd:enumeration value="San Marcos"/>
          <xsd:enumeration value="Santa Barbara"/>
          <xsd:enumeration value="Pasadena"/>
        </xsd:restriction>
      </xsd:simpleType>
    </xsd:element>
    <xsd:element name="Template_x0020_Type" ma:index="5" ma:displayName="Template Type" ma:description="" ma:format="Dropdown" ma:internalName="Template_x0020_Type">
      <xsd:simpleType>
        <xsd:restriction base="dms:Choice">
          <xsd:enumeration value="Fax Cover Sheets"/>
          <xsd:enumeration value="Mailing Labels - Return Address"/>
          <xsd:enumeration value="Shipping Label"/>
          <xsd:enumeration value="CD Label"/>
          <xsd:enumeration value="Letter of Transmittal"/>
          <xsd:enumeration value="Meeting Agenda"/>
          <xsd:enumeration value="Meeting Minutes"/>
          <xsd:enumeration value="Personal Communication Record"/>
          <xsd:enumeration value="PowerPoint"/>
          <xsd:enumeration value="Letter Proposal"/>
          <xsd:enumeration value="Proposal Cover Letter"/>
          <xsd:enumeration value="Proposal Template"/>
          <xsd:enumeration value="Resume Template"/>
          <xsd:enumeration value="SF330 Template"/>
          <xsd:enumeration value="Environmental Impact Report (EIR)"/>
          <xsd:enumeration value="Initial Study Checklist"/>
          <xsd:enumeration value="Letter Report"/>
          <xsd:enumeration value="Memorandum"/>
          <xsd:enumeration value="NOC"/>
          <xsd:enumeration value="NOD"/>
          <xsd:enumeration value="NOE"/>
          <xsd:enumeration value="NOP"/>
          <xsd:enumeration value="Photo Template"/>
          <xsd:enumeration value="Project Report"/>
          <xsd:enumeration value="Project Report Auto-Numbering"/>
          <xsd:enumeration value="Response to Comments"/>
          <xsd:enumeration value="SOQ Cover"/>
          <xsd:enumeration value="Brochure Example"/>
          <xsd:enumeration value="Brochure Template"/>
          <xsd:enumeration value="Project Description Template"/>
          <xsd:enumeration value="Debrief Form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d21fc9-e2c9-430a-9ac6-9881b2c77e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C16266399E2B46A911C08830B71589" ma:contentTypeVersion="19" ma:contentTypeDescription="Create a new document." ma:contentTypeScope="" ma:versionID="112d8890a96fed696cc8d1b4738a1a79">
  <xsd:schema xmlns:xsd="http://www.w3.org/2001/XMLSchema" xmlns:xs="http://www.w3.org/2001/XMLSchema" xmlns:p="http://schemas.microsoft.com/office/2006/metadata/properties" xmlns:ns2="B3225C82-4B01-4FD5-B872-F47E8D260C5A" targetNamespace="http://schemas.microsoft.com/office/2006/metadata/properties" ma:root="true" ma:fieldsID="c6ef0d823bcaa5c86ca39177c36c84d0" ns2:_="">
    <xsd:import namespace="B3225C82-4B01-4FD5-B872-F47E8D260C5A"/>
    <xsd:element name="properties">
      <xsd:complexType>
        <xsd:sequence>
          <xsd:element name="documentManagement">
            <xsd:complexType>
              <xsd:all>
                <xsd:element ref="ns2:Description0" minOccurs="0"/>
                <xsd:element ref="ns2:Posted" minOccurs="0"/>
                <xsd:element ref="ns2:Year" minOccurs="0"/>
                <xsd:element ref="ns2:Source_x002f_Ev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225C82-4B01-4FD5-B872-F47E8D260C5A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internalName="Description0" ma:readOnly="false">
      <xsd:simpleType>
        <xsd:restriction base="dms:Text"/>
      </xsd:simpleType>
    </xsd:element>
    <xsd:element name="Posted" ma:index="9" nillable="true" ma:displayName="Posted" ma:default="[today]" ma:format="DateOnly" ma:internalName="Posted" ma:readOnly="false">
      <xsd:simpleType>
        <xsd:restriction base="dms:DateTime"/>
      </xsd:simpleType>
    </xsd:element>
    <xsd:element name="Year" ma:index="10" nillable="true" ma:displayName="Year" ma:default="Year Posted ?" ma:description="" ma:format="Dropdown" ma:internalName="Year">
      <xsd:simpleType>
        <xsd:restriction base="dms:Choice">
          <xsd:enumeration value="Year Posted ?"/>
          <xsd:enumeration value="2020"/>
          <xsd:enumeration value="2019"/>
          <xsd:enumeration value="2018"/>
          <xsd:enumeration value="2017"/>
          <xsd:enumeration value="2016"/>
          <xsd:enumeration value="2015"/>
          <xsd:enumeration value="2014"/>
          <xsd:enumeration value="2013"/>
          <xsd:enumeration value="2012"/>
          <xsd:enumeration value="2011"/>
          <xsd:enumeration value="2010"/>
          <xsd:enumeration value="2009"/>
          <xsd:enumeration value="2008"/>
          <xsd:enumeration value="2007"/>
          <xsd:enumeration value="2006"/>
          <xsd:enumeration value="2005"/>
          <xsd:enumeration value="2004"/>
          <xsd:enumeration value="2003"/>
          <xsd:enumeration value="2002"/>
        </xsd:restriction>
      </xsd:simpleType>
    </xsd:element>
    <xsd:element name="Source_x002f_Event" ma:index="11" nillable="true" ma:displayName="Source/Event" ma:internalName="Source_x002f_Event" ma:readOnly="false">
      <xsd:simpleType>
        <xsd:restriction base="dms:Text">
          <xsd:maxLength value="7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B02BB6-3687-4897-AA59-543A1FD7DBD3}"/>
</file>

<file path=customXml/itemProps2.xml><?xml version="1.0" encoding="utf-8"?>
<ds:datastoreItem xmlns:ds="http://schemas.openxmlformats.org/officeDocument/2006/customXml" ds:itemID="{ED877785-7444-4D88-9A2D-A890E92CE6BD}"/>
</file>

<file path=customXml/itemProps3.xml><?xml version="1.0" encoding="utf-8"?>
<ds:datastoreItem xmlns:ds="http://schemas.openxmlformats.org/officeDocument/2006/customXml" ds:itemID="{BF358C8C-3169-4486-8EBE-FFB86A1117A7}"/>
</file>

<file path=customXml/itemProps4.xml><?xml version="1.0" encoding="utf-8"?>
<ds:datastoreItem xmlns:ds="http://schemas.openxmlformats.org/officeDocument/2006/customXml" ds:itemID="{9F487CCB-CAB2-4293-9C64-1E7C838548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a83a27-ce5a-4216-a2fe-e67442cba0f0"/>
    <ds:schemaRef ds:uri="90d21fc9-e2c9-430a-9ac6-9881b2c77e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97B3BAE2-79F7-4327-929E-B34BC6FB4C25}"/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2004:Templates:Presentations:Designs:Watermark</Template>
  <TotalTime>7086</TotalTime>
  <Words>209</Words>
  <Application>Microsoft Office PowerPoint</Application>
  <PresentationFormat>On-screen Show (4:3)</PresentationFormat>
  <Paragraphs>78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Watermark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Poore Sarah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2015_11_12_El Nino Wet Weather Planning</dc:title>
  <dc:creator>rwoody</dc:creator>
  <cp:lastModifiedBy>John Pastore</cp:lastModifiedBy>
  <cp:revision>384</cp:revision>
  <cp:lastPrinted>2013-01-28T19:05:52Z</cp:lastPrinted>
  <dcterms:created xsi:type="dcterms:W3CDTF">2012-04-01T00:47:24Z</dcterms:created>
  <dcterms:modified xsi:type="dcterms:W3CDTF">2015-11-18T01:10:15Z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  <property fmtid="{D5CDD505-2E9C-101B-9397-08002B2CF9AE}" pid="3" name="SPSDescription">
    <vt:lpwstr/>
  </property>
  <property fmtid="{D5CDD505-2E9C-101B-9397-08002B2CF9AE}" pid="4" name="Owner">
    <vt:lpwstr/>
  </property>
  <property fmtid="{D5CDD505-2E9C-101B-9397-08002B2CF9AE}" pid="5" name="Status">
    <vt:lpwstr/>
  </property>
  <property fmtid="{D5CDD505-2E9C-101B-9397-08002B2CF9AE}" pid="6" name="ContentType">
    <vt:lpwstr>Document</vt:lpwstr>
  </property>
  <property fmtid="{D5CDD505-2E9C-101B-9397-08002B2CF9AE}" pid="7" name="Catagories">
    <vt:lpwstr>PowerPoint </vt:lpwstr>
  </property>
  <property fmtid="{D5CDD505-2E9C-101B-9397-08002B2CF9AE}" pid="8" name="_dlc_DocId">
    <vt:lpwstr>W6ZFJXSVMZJC-114-173</vt:lpwstr>
  </property>
  <property fmtid="{D5CDD505-2E9C-101B-9397-08002B2CF9AE}" pid="9" name="_dlc_DocIdItemGuid">
    <vt:lpwstr>4be2f3f2-64e7-461a-aa60-621560127d02</vt:lpwstr>
  </property>
  <property fmtid="{D5CDD505-2E9C-101B-9397-08002B2CF9AE}" pid="10" name="_dlc_DocIdUrl">
    <vt:lpwstr>http://moss2010.dudek.com/Groups/Resources/_layouts/DocIdRedir.aspx?ID=W6ZFJXSVMZJC-114-173, W6ZFJXSVMZJC-114-173</vt:lpwstr>
  </property>
  <property fmtid="{D5CDD505-2E9C-101B-9397-08002B2CF9AE}" pid="11" name="ContentTypeId">
    <vt:lpwstr>0x01010051C16266399E2B46A911C08830B71589</vt:lpwstr>
  </property>
</Properties>
</file>